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8" r:id="rId5"/>
    <p:sldId id="323" r:id="rId6"/>
    <p:sldId id="259" r:id="rId7"/>
    <p:sldId id="262" r:id="rId8"/>
    <p:sldId id="319" r:id="rId9"/>
    <p:sldId id="320" r:id="rId10"/>
    <p:sldId id="321" r:id="rId11"/>
    <p:sldId id="322" r:id="rId12"/>
    <p:sldId id="318" r:id="rId13"/>
    <p:sldId id="263" r:id="rId14"/>
    <p:sldId id="264" r:id="rId15"/>
    <p:sldId id="271" r:id="rId16"/>
    <p:sldId id="273" r:id="rId17"/>
    <p:sldId id="289" r:id="rId18"/>
    <p:sldId id="260" r:id="rId19"/>
    <p:sldId id="291" r:id="rId20"/>
    <p:sldId id="290" r:id="rId21"/>
    <p:sldId id="293" r:id="rId22"/>
    <p:sldId id="294" r:id="rId23"/>
    <p:sldId id="295" r:id="rId24"/>
    <p:sldId id="292" r:id="rId25"/>
    <p:sldId id="287" r:id="rId26"/>
    <p:sldId id="279" r:id="rId27"/>
    <p:sldId id="296" r:id="rId28"/>
    <p:sldId id="297" r:id="rId29"/>
    <p:sldId id="298" r:id="rId30"/>
    <p:sldId id="299" r:id="rId31"/>
    <p:sldId id="301" r:id="rId32"/>
    <p:sldId id="302" r:id="rId33"/>
    <p:sldId id="303" r:id="rId34"/>
    <p:sldId id="304" r:id="rId35"/>
    <p:sldId id="305" r:id="rId36"/>
    <p:sldId id="306" r:id="rId37"/>
    <p:sldId id="307" r:id="rId38"/>
    <p:sldId id="317" r:id="rId39"/>
    <p:sldId id="985" r:id="rId40"/>
    <p:sldId id="308" r:id="rId41"/>
    <p:sldId id="309" r:id="rId42"/>
    <p:sldId id="310" r:id="rId43"/>
    <p:sldId id="311" r:id="rId44"/>
    <p:sldId id="312" r:id="rId45"/>
    <p:sldId id="313" r:id="rId46"/>
    <p:sldId id="314" r:id="rId47"/>
    <p:sldId id="315" r:id="rId48"/>
    <p:sldId id="316" r:id="rId49"/>
    <p:sldId id="274" r:id="rId50"/>
    <p:sldId id="280" r:id="rId51"/>
    <p:sldId id="281"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F2D240-9814-4028-965D-267120C0DB8A}">
          <p14:sldIdLst>
            <p14:sldId id="258"/>
            <p14:sldId id="323"/>
            <p14:sldId id="259"/>
            <p14:sldId id="262"/>
            <p14:sldId id="319"/>
            <p14:sldId id="320"/>
            <p14:sldId id="321"/>
            <p14:sldId id="322"/>
            <p14:sldId id="318"/>
            <p14:sldId id="263"/>
            <p14:sldId id="264"/>
            <p14:sldId id="271"/>
            <p14:sldId id="273"/>
            <p14:sldId id="289"/>
            <p14:sldId id="260"/>
            <p14:sldId id="291"/>
            <p14:sldId id="290"/>
            <p14:sldId id="293"/>
            <p14:sldId id="294"/>
            <p14:sldId id="295"/>
            <p14:sldId id="292"/>
            <p14:sldId id="287"/>
            <p14:sldId id="279"/>
            <p14:sldId id="296"/>
            <p14:sldId id="297"/>
            <p14:sldId id="298"/>
            <p14:sldId id="299"/>
            <p14:sldId id="301"/>
            <p14:sldId id="302"/>
            <p14:sldId id="303"/>
            <p14:sldId id="304"/>
            <p14:sldId id="305"/>
            <p14:sldId id="306"/>
            <p14:sldId id="307"/>
            <p14:sldId id="317"/>
            <p14:sldId id="985"/>
            <p14:sldId id="308"/>
            <p14:sldId id="309"/>
            <p14:sldId id="310"/>
            <p14:sldId id="311"/>
            <p14:sldId id="312"/>
            <p14:sldId id="313"/>
            <p14:sldId id="314"/>
            <p14:sldId id="315"/>
            <p14:sldId id="316"/>
            <p14:sldId id="274"/>
            <p14:sldId id="28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C26353-0749-F791-B106-5D9469459613}" name="DE LOBEL Rob" initials="DLR" userId="S::RDELOBEL@iom.int::f1270ce7-3de0-4ec3-8db0-fe531c969b61" providerId="AD"/>
  <p188:author id="{8C5432E9-18A7-2876-A204-2A2054B0DAA9}" name="AYDEMIR Aylin" initials="AA" userId="S::aaydemir@iom.int::babc3cd9-916d-42f5-9674-3e953c18bd39" providerId="AD"/>
  <p188:author id="{EEB808F2-02E6-21A6-C141-2EBA28FC77F6}" name="VAN DE VELDE Anke" initials="VDVA" userId="S::AVANDEVELDE@iom.int::6e430fab-90f9-4a00-bde9-677b25a2c0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2F2"/>
    <a:srgbClr val="F3E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6A01B-DDFA-903C-FACA-A1AE5EA6DF36}" v="33" dt="2022-10-28T13:10:49.837"/>
    <p1510:client id="{CD7ECEA7-A0C6-48A8-8D5A-337116025340}" v="26" dt="2022-10-26T14:03:22.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0"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DEMIR Aylin" userId="S::aaydemir@iom.int::babc3cd9-916d-42f5-9674-3e953c18bd39" providerId="AD" clId="Web-{3976A01B-DDFA-903C-FACA-A1AE5EA6DF36}"/>
    <pc:docChg chg="modSld">
      <pc:chgData name="AYDEMIR Aylin" userId="S::aaydemir@iom.int::babc3cd9-916d-42f5-9674-3e953c18bd39" providerId="AD" clId="Web-{3976A01B-DDFA-903C-FACA-A1AE5EA6DF36}" dt="2022-10-28T13:10:49.837" v="21" actId="20577"/>
      <pc:docMkLst>
        <pc:docMk/>
      </pc:docMkLst>
      <pc:sldChg chg="modSp modNotes">
        <pc:chgData name="AYDEMIR Aylin" userId="S::aaydemir@iom.int::babc3cd9-916d-42f5-9674-3e953c18bd39" providerId="AD" clId="Web-{3976A01B-DDFA-903C-FACA-A1AE5EA6DF36}" dt="2022-10-28T13:10:49.837" v="21" actId="20577"/>
        <pc:sldMkLst>
          <pc:docMk/>
          <pc:sldMk cId="724643401" sldId="319"/>
        </pc:sldMkLst>
        <pc:spChg chg="mod">
          <ac:chgData name="AYDEMIR Aylin" userId="S::aaydemir@iom.int::babc3cd9-916d-42f5-9674-3e953c18bd39" providerId="AD" clId="Web-{3976A01B-DDFA-903C-FACA-A1AE5EA6DF36}" dt="2022-10-28T13:10:49.837" v="21" actId="20577"/>
          <ac:spMkLst>
            <pc:docMk/>
            <pc:sldMk cId="724643401" sldId="319"/>
            <ac:spMk id="13" creationId="{E3A6E577-DCA7-0635-7F70-CAA27B5274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68DB2-0BA2-4EB7-AEC2-B302A7DBCF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BE"/>
        </a:p>
      </dgm:t>
    </dgm:pt>
    <dgm:pt modelId="{227FA732-C113-45BA-820F-6C6DDB80AC86}">
      <dgm:prSet phldrT="[Text]"/>
      <dgm:spPr/>
      <dgm:t>
        <a:bodyPr/>
        <a:lstStyle/>
        <a:p>
          <a:r>
            <a:rPr lang="en-US" b="1"/>
            <a:t>Family expectations: </a:t>
          </a:r>
          <a:r>
            <a:rPr lang="en-US" b="0" err="1"/>
            <a:t>Yavid</a:t>
          </a:r>
          <a:r>
            <a:rPr lang="en-US" b="0"/>
            <a:t> is expected to marry an Afghan woman and move out of his brother’s house but is not ready yet.</a:t>
          </a:r>
          <a:endParaRPr lang="en-BE" b="0"/>
        </a:p>
      </dgm:t>
    </dgm:pt>
    <dgm:pt modelId="{03A357A0-B1E1-4529-ADEB-538CD5AC31D4}" type="parTrans" cxnId="{96F6973B-8872-4A0C-A55D-353B1600E91E}">
      <dgm:prSet/>
      <dgm:spPr/>
      <dgm:t>
        <a:bodyPr/>
        <a:lstStyle/>
        <a:p>
          <a:endParaRPr lang="en-BE"/>
        </a:p>
      </dgm:t>
    </dgm:pt>
    <dgm:pt modelId="{C6FB2D50-D044-439F-B1C4-D966FBC85326}" type="sibTrans" cxnId="{96F6973B-8872-4A0C-A55D-353B1600E91E}">
      <dgm:prSet/>
      <dgm:spPr/>
      <dgm:t>
        <a:bodyPr/>
        <a:lstStyle/>
        <a:p>
          <a:endParaRPr lang="en-BE"/>
        </a:p>
      </dgm:t>
    </dgm:pt>
    <dgm:pt modelId="{DFD6D4E5-924F-48C6-BD8A-993B6216D418}">
      <dgm:prSet phldrT="[Text]"/>
      <dgm:spPr/>
      <dgm:t>
        <a:bodyPr/>
        <a:lstStyle/>
        <a:p>
          <a:r>
            <a:rPr lang="en-US" b="1"/>
            <a:t>Sexuality: </a:t>
          </a:r>
          <a:r>
            <a:rPr lang="en-US" err="1"/>
            <a:t>Fati</a:t>
          </a:r>
          <a:r>
            <a:rPr lang="en-US"/>
            <a:t> reacts negatively to the coming out of a member of her foster family.</a:t>
          </a:r>
          <a:endParaRPr lang="en-BE"/>
        </a:p>
      </dgm:t>
    </dgm:pt>
    <dgm:pt modelId="{384D90AE-8BB1-46B2-9BF5-68D9708B4B9C}" type="parTrans" cxnId="{BEF755CF-C475-4DCF-9260-D0596B7C001D}">
      <dgm:prSet/>
      <dgm:spPr/>
      <dgm:t>
        <a:bodyPr/>
        <a:lstStyle/>
        <a:p>
          <a:endParaRPr lang="en-BE"/>
        </a:p>
      </dgm:t>
    </dgm:pt>
    <dgm:pt modelId="{2BCDC9EC-4DD1-4159-B50B-04626712457E}" type="sibTrans" cxnId="{BEF755CF-C475-4DCF-9260-D0596B7C001D}">
      <dgm:prSet/>
      <dgm:spPr/>
      <dgm:t>
        <a:bodyPr/>
        <a:lstStyle/>
        <a:p>
          <a:endParaRPr lang="en-BE"/>
        </a:p>
      </dgm:t>
    </dgm:pt>
    <dgm:pt modelId="{EE42C803-9A00-4F23-ADC0-98DFF39861F4}">
      <dgm:prSet phldrT="[Text]"/>
      <dgm:spPr/>
      <dgm:t>
        <a:bodyPr/>
        <a:lstStyle/>
        <a:p>
          <a:r>
            <a:rPr lang="en-US" b="1"/>
            <a:t>Mental health: </a:t>
          </a:r>
          <a:r>
            <a:rPr lang="en-US"/>
            <a:t>A group conversation in a reception center for UMC on burn-out is not well perceived by (some) UMC.</a:t>
          </a:r>
          <a:endParaRPr lang="en-BE"/>
        </a:p>
      </dgm:t>
    </dgm:pt>
    <dgm:pt modelId="{314873FF-3824-420C-AF68-C7422C7B7FB7}" type="parTrans" cxnId="{2C2B1CAF-303E-4243-83A8-531485CAB19F}">
      <dgm:prSet/>
      <dgm:spPr/>
      <dgm:t>
        <a:bodyPr/>
        <a:lstStyle/>
        <a:p>
          <a:endParaRPr lang="en-BE"/>
        </a:p>
      </dgm:t>
    </dgm:pt>
    <dgm:pt modelId="{EC7FF6A2-0621-4C96-83F9-0723434FC602}" type="sibTrans" cxnId="{2C2B1CAF-303E-4243-83A8-531485CAB19F}">
      <dgm:prSet/>
      <dgm:spPr/>
      <dgm:t>
        <a:bodyPr/>
        <a:lstStyle/>
        <a:p>
          <a:endParaRPr lang="en-BE"/>
        </a:p>
      </dgm:t>
    </dgm:pt>
    <dgm:pt modelId="{51FA3140-9053-437D-A1F1-237EA6FDF89F}" type="pres">
      <dgm:prSet presAssocID="{64868DB2-0BA2-4EB7-AEC2-B302A7DBCF3C}" presName="diagram" presStyleCnt="0">
        <dgm:presLayoutVars>
          <dgm:dir/>
          <dgm:resizeHandles val="exact"/>
        </dgm:presLayoutVars>
      </dgm:prSet>
      <dgm:spPr/>
    </dgm:pt>
    <dgm:pt modelId="{6A998923-E42D-4096-BC58-6A56F8E88187}" type="pres">
      <dgm:prSet presAssocID="{227FA732-C113-45BA-820F-6C6DDB80AC86}" presName="node" presStyleLbl="node1" presStyleIdx="0" presStyleCnt="3">
        <dgm:presLayoutVars>
          <dgm:bulletEnabled val="1"/>
        </dgm:presLayoutVars>
      </dgm:prSet>
      <dgm:spPr/>
    </dgm:pt>
    <dgm:pt modelId="{BF867A36-EC61-4396-9271-9461ACE67CC0}" type="pres">
      <dgm:prSet presAssocID="{C6FB2D50-D044-439F-B1C4-D966FBC85326}" presName="sibTrans" presStyleCnt="0"/>
      <dgm:spPr/>
    </dgm:pt>
    <dgm:pt modelId="{DBA91A14-C494-475A-9226-B79666AA69F1}" type="pres">
      <dgm:prSet presAssocID="{DFD6D4E5-924F-48C6-BD8A-993B6216D418}" presName="node" presStyleLbl="node1" presStyleIdx="1" presStyleCnt="3">
        <dgm:presLayoutVars>
          <dgm:bulletEnabled val="1"/>
        </dgm:presLayoutVars>
      </dgm:prSet>
      <dgm:spPr/>
    </dgm:pt>
    <dgm:pt modelId="{DC2BFF99-7D92-469B-A1E0-6687B33F19DB}" type="pres">
      <dgm:prSet presAssocID="{2BCDC9EC-4DD1-4159-B50B-04626712457E}" presName="sibTrans" presStyleCnt="0"/>
      <dgm:spPr/>
    </dgm:pt>
    <dgm:pt modelId="{C1A65F54-F543-4B5D-ADAB-0B7D39ED6ECF}" type="pres">
      <dgm:prSet presAssocID="{EE42C803-9A00-4F23-ADC0-98DFF39861F4}" presName="node" presStyleLbl="node1" presStyleIdx="2" presStyleCnt="3">
        <dgm:presLayoutVars>
          <dgm:bulletEnabled val="1"/>
        </dgm:presLayoutVars>
      </dgm:prSet>
      <dgm:spPr/>
    </dgm:pt>
  </dgm:ptLst>
  <dgm:cxnLst>
    <dgm:cxn modelId="{5423FD18-AF8E-4628-A651-EA8994B2AE39}" type="presOf" srcId="{DFD6D4E5-924F-48C6-BD8A-993B6216D418}" destId="{DBA91A14-C494-475A-9226-B79666AA69F1}" srcOrd="0" destOrd="0" presId="urn:microsoft.com/office/officeart/2005/8/layout/default"/>
    <dgm:cxn modelId="{96F6973B-8872-4A0C-A55D-353B1600E91E}" srcId="{64868DB2-0BA2-4EB7-AEC2-B302A7DBCF3C}" destId="{227FA732-C113-45BA-820F-6C6DDB80AC86}" srcOrd="0" destOrd="0" parTransId="{03A357A0-B1E1-4529-ADEB-538CD5AC31D4}" sibTransId="{C6FB2D50-D044-439F-B1C4-D966FBC85326}"/>
    <dgm:cxn modelId="{8608D8A1-DEB1-4C11-9F0D-6C7509A3594F}" type="presOf" srcId="{227FA732-C113-45BA-820F-6C6DDB80AC86}" destId="{6A998923-E42D-4096-BC58-6A56F8E88187}" srcOrd="0" destOrd="0" presId="urn:microsoft.com/office/officeart/2005/8/layout/default"/>
    <dgm:cxn modelId="{2C2B1CAF-303E-4243-83A8-531485CAB19F}" srcId="{64868DB2-0BA2-4EB7-AEC2-B302A7DBCF3C}" destId="{EE42C803-9A00-4F23-ADC0-98DFF39861F4}" srcOrd="2" destOrd="0" parTransId="{314873FF-3824-420C-AF68-C7422C7B7FB7}" sibTransId="{EC7FF6A2-0621-4C96-83F9-0723434FC602}"/>
    <dgm:cxn modelId="{BEF755CF-C475-4DCF-9260-D0596B7C001D}" srcId="{64868DB2-0BA2-4EB7-AEC2-B302A7DBCF3C}" destId="{DFD6D4E5-924F-48C6-BD8A-993B6216D418}" srcOrd="1" destOrd="0" parTransId="{384D90AE-8BB1-46B2-9BF5-68D9708B4B9C}" sibTransId="{2BCDC9EC-4DD1-4159-B50B-04626712457E}"/>
    <dgm:cxn modelId="{5A1229D4-8251-4F3B-B992-03EFA409E594}" type="presOf" srcId="{EE42C803-9A00-4F23-ADC0-98DFF39861F4}" destId="{C1A65F54-F543-4B5D-ADAB-0B7D39ED6ECF}" srcOrd="0" destOrd="0" presId="urn:microsoft.com/office/officeart/2005/8/layout/default"/>
    <dgm:cxn modelId="{C97615E3-062E-4DDF-A4AC-2AD206CEB642}" type="presOf" srcId="{64868DB2-0BA2-4EB7-AEC2-B302A7DBCF3C}" destId="{51FA3140-9053-437D-A1F1-237EA6FDF89F}" srcOrd="0" destOrd="0" presId="urn:microsoft.com/office/officeart/2005/8/layout/default"/>
    <dgm:cxn modelId="{2486C4E7-460C-4590-BA19-A4EA760070E8}" type="presParOf" srcId="{51FA3140-9053-437D-A1F1-237EA6FDF89F}" destId="{6A998923-E42D-4096-BC58-6A56F8E88187}" srcOrd="0" destOrd="0" presId="urn:microsoft.com/office/officeart/2005/8/layout/default"/>
    <dgm:cxn modelId="{2C35DC58-8E59-4582-8F97-487678420ADE}" type="presParOf" srcId="{51FA3140-9053-437D-A1F1-237EA6FDF89F}" destId="{BF867A36-EC61-4396-9271-9461ACE67CC0}" srcOrd="1" destOrd="0" presId="urn:microsoft.com/office/officeart/2005/8/layout/default"/>
    <dgm:cxn modelId="{A4AEF3E3-EA70-4491-BE31-7400F037C06F}" type="presParOf" srcId="{51FA3140-9053-437D-A1F1-237EA6FDF89F}" destId="{DBA91A14-C494-475A-9226-B79666AA69F1}" srcOrd="2" destOrd="0" presId="urn:microsoft.com/office/officeart/2005/8/layout/default"/>
    <dgm:cxn modelId="{624612D9-9E14-4B4E-B94C-8F47F9C0244E}" type="presParOf" srcId="{51FA3140-9053-437D-A1F1-237EA6FDF89F}" destId="{DC2BFF99-7D92-469B-A1E0-6687B33F19DB}" srcOrd="3" destOrd="0" presId="urn:microsoft.com/office/officeart/2005/8/layout/default"/>
    <dgm:cxn modelId="{137C845C-49D2-41CC-BE29-2B526DAA637A}" type="presParOf" srcId="{51FA3140-9053-437D-A1F1-237EA6FDF89F}" destId="{C1A65F54-F543-4B5D-ADAB-0B7D39ED6EC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68DB2-0BA2-4EB7-AEC2-B302A7DBCF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BE"/>
        </a:p>
      </dgm:t>
    </dgm:pt>
    <dgm:pt modelId="{227FA732-C113-45BA-820F-6C6DDB80AC86}">
      <dgm:prSet phldrT="[Text]"/>
      <dgm:spPr/>
      <dgm:t>
        <a:bodyPr/>
        <a:lstStyle/>
        <a:p>
          <a:r>
            <a:rPr lang="en-US" b="0"/>
            <a:t>Ali, a 14-year-old boy from Afghanistan gets bullied at school.</a:t>
          </a:r>
          <a:endParaRPr lang="en-BE" b="0"/>
        </a:p>
      </dgm:t>
    </dgm:pt>
    <dgm:pt modelId="{03A357A0-B1E1-4529-ADEB-538CD5AC31D4}" type="parTrans" cxnId="{96F6973B-8872-4A0C-A55D-353B1600E91E}">
      <dgm:prSet/>
      <dgm:spPr/>
      <dgm:t>
        <a:bodyPr/>
        <a:lstStyle/>
        <a:p>
          <a:endParaRPr lang="en-BE"/>
        </a:p>
      </dgm:t>
    </dgm:pt>
    <dgm:pt modelId="{C6FB2D50-D044-439F-B1C4-D966FBC85326}" type="sibTrans" cxnId="{96F6973B-8872-4A0C-A55D-353B1600E91E}">
      <dgm:prSet/>
      <dgm:spPr/>
      <dgm:t>
        <a:bodyPr/>
        <a:lstStyle/>
        <a:p>
          <a:endParaRPr lang="en-BE"/>
        </a:p>
      </dgm:t>
    </dgm:pt>
    <dgm:pt modelId="{DFD6D4E5-924F-48C6-BD8A-993B6216D418}">
      <dgm:prSet phldrT="[Text]"/>
      <dgm:spPr/>
      <dgm:t>
        <a:bodyPr/>
        <a:lstStyle/>
        <a:p>
          <a:r>
            <a:rPr lang="en-US"/>
            <a:t>Foster child Pierre from Guinee goes to a fun fair and gets harassed by youngsters.</a:t>
          </a:r>
          <a:endParaRPr lang="en-BE"/>
        </a:p>
      </dgm:t>
    </dgm:pt>
    <dgm:pt modelId="{384D90AE-8BB1-46B2-9BF5-68D9708B4B9C}" type="parTrans" cxnId="{BEF755CF-C475-4DCF-9260-D0596B7C001D}">
      <dgm:prSet/>
      <dgm:spPr/>
      <dgm:t>
        <a:bodyPr/>
        <a:lstStyle/>
        <a:p>
          <a:endParaRPr lang="en-BE"/>
        </a:p>
      </dgm:t>
    </dgm:pt>
    <dgm:pt modelId="{2BCDC9EC-4DD1-4159-B50B-04626712457E}" type="sibTrans" cxnId="{BEF755CF-C475-4DCF-9260-D0596B7C001D}">
      <dgm:prSet/>
      <dgm:spPr/>
      <dgm:t>
        <a:bodyPr/>
        <a:lstStyle/>
        <a:p>
          <a:endParaRPr lang="en-BE"/>
        </a:p>
      </dgm:t>
    </dgm:pt>
    <dgm:pt modelId="{EE42C803-9A00-4F23-ADC0-98DFF39861F4}">
      <dgm:prSet phldrT="[Text]"/>
      <dgm:spPr/>
      <dgm:t>
        <a:bodyPr/>
        <a:lstStyle/>
        <a:p>
          <a:r>
            <a:rPr lang="en-US"/>
            <a:t>A resident UMC gets attacked on his way back from language class. </a:t>
          </a:r>
          <a:endParaRPr lang="en-BE"/>
        </a:p>
      </dgm:t>
    </dgm:pt>
    <dgm:pt modelId="{314873FF-3824-420C-AF68-C7422C7B7FB7}" type="parTrans" cxnId="{2C2B1CAF-303E-4243-83A8-531485CAB19F}">
      <dgm:prSet/>
      <dgm:spPr/>
      <dgm:t>
        <a:bodyPr/>
        <a:lstStyle/>
        <a:p>
          <a:endParaRPr lang="en-BE"/>
        </a:p>
      </dgm:t>
    </dgm:pt>
    <dgm:pt modelId="{EC7FF6A2-0621-4C96-83F9-0723434FC602}" type="sibTrans" cxnId="{2C2B1CAF-303E-4243-83A8-531485CAB19F}">
      <dgm:prSet/>
      <dgm:spPr/>
      <dgm:t>
        <a:bodyPr/>
        <a:lstStyle/>
        <a:p>
          <a:endParaRPr lang="en-BE"/>
        </a:p>
      </dgm:t>
    </dgm:pt>
    <dgm:pt modelId="{51FA3140-9053-437D-A1F1-237EA6FDF89F}" type="pres">
      <dgm:prSet presAssocID="{64868DB2-0BA2-4EB7-AEC2-B302A7DBCF3C}" presName="diagram" presStyleCnt="0">
        <dgm:presLayoutVars>
          <dgm:dir/>
          <dgm:resizeHandles val="exact"/>
        </dgm:presLayoutVars>
      </dgm:prSet>
      <dgm:spPr/>
    </dgm:pt>
    <dgm:pt modelId="{6A998923-E42D-4096-BC58-6A56F8E88187}" type="pres">
      <dgm:prSet presAssocID="{227FA732-C113-45BA-820F-6C6DDB80AC86}" presName="node" presStyleLbl="node1" presStyleIdx="0" presStyleCnt="3">
        <dgm:presLayoutVars>
          <dgm:bulletEnabled val="1"/>
        </dgm:presLayoutVars>
      </dgm:prSet>
      <dgm:spPr/>
    </dgm:pt>
    <dgm:pt modelId="{BF867A36-EC61-4396-9271-9461ACE67CC0}" type="pres">
      <dgm:prSet presAssocID="{C6FB2D50-D044-439F-B1C4-D966FBC85326}" presName="sibTrans" presStyleCnt="0"/>
      <dgm:spPr/>
    </dgm:pt>
    <dgm:pt modelId="{DBA91A14-C494-475A-9226-B79666AA69F1}" type="pres">
      <dgm:prSet presAssocID="{DFD6D4E5-924F-48C6-BD8A-993B6216D418}" presName="node" presStyleLbl="node1" presStyleIdx="1" presStyleCnt="3">
        <dgm:presLayoutVars>
          <dgm:bulletEnabled val="1"/>
        </dgm:presLayoutVars>
      </dgm:prSet>
      <dgm:spPr/>
    </dgm:pt>
    <dgm:pt modelId="{DC2BFF99-7D92-469B-A1E0-6687B33F19DB}" type="pres">
      <dgm:prSet presAssocID="{2BCDC9EC-4DD1-4159-B50B-04626712457E}" presName="sibTrans" presStyleCnt="0"/>
      <dgm:spPr/>
    </dgm:pt>
    <dgm:pt modelId="{C1A65F54-F543-4B5D-ADAB-0B7D39ED6ECF}" type="pres">
      <dgm:prSet presAssocID="{EE42C803-9A00-4F23-ADC0-98DFF39861F4}" presName="node" presStyleLbl="node1" presStyleIdx="2" presStyleCnt="3">
        <dgm:presLayoutVars>
          <dgm:bulletEnabled val="1"/>
        </dgm:presLayoutVars>
      </dgm:prSet>
      <dgm:spPr/>
    </dgm:pt>
  </dgm:ptLst>
  <dgm:cxnLst>
    <dgm:cxn modelId="{5423FD18-AF8E-4628-A651-EA8994B2AE39}" type="presOf" srcId="{DFD6D4E5-924F-48C6-BD8A-993B6216D418}" destId="{DBA91A14-C494-475A-9226-B79666AA69F1}" srcOrd="0" destOrd="0" presId="urn:microsoft.com/office/officeart/2005/8/layout/default"/>
    <dgm:cxn modelId="{96F6973B-8872-4A0C-A55D-353B1600E91E}" srcId="{64868DB2-0BA2-4EB7-AEC2-B302A7DBCF3C}" destId="{227FA732-C113-45BA-820F-6C6DDB80AC86}" srcOrd="0" destOrd="0" parTransId="{03A357A0-B1E1-4529-ADEB-538CD5AC31D4}" sibTransId="{C6FB2D50-D044-439F-B1C4-D966FBC85326}"/>
    <dgm:cxn modelId="{8608D8A1-DEB1-4C11-9F0D-6C7509A3594F}" type="presOf" srcId="{227FA732-C113-45BA-820F-6C6DDB80AC86}" destId="{6A998923-E42D-4096-BC58-6A56F8E88187}" srcOrd="0" destOrd="0" presId="urn:microsoft.com/office/officeart/2005/8/layout/default"/>
    <dgm:cxn modelId="{2C2B1CAF-303E-4243-83A8-531485CAB19F}" srcId="{64868DB2-0BA2-4EB7-AEC2-B302A7DBCF3C}" destId="{EE42C803-9A00-4F23-ADC0-98DFF39861F4}" srcOrd="2" destOrd="0" parTransId="{314873FF-3824-420C-AF68-C7422C7B7FB7}" sibTransId="{EC7FF6A2-0621-4C96-83F9-0723434FC602}"/>
    <dgm:cxn modelId="{BEF755CF-C475-4DCF-9260-D0596B7C001D}" srcId="{64868DB2-0BA2-4EB7-AEC2-B302A7DBCF3C}" destId="{DFD6D4E5-924F-48C6-BD8A-993B6216D418}" srcOrd="1" destOrd="0" parTransId="{384D90AE-8BB1-46B2-9BF5-68D9708B4B9C}" sibTransId="{2BCDC9EC-4DD1-4159-B50B-04626712457E}"/>
    <dgm:cxn modelId="{5A1229D4-8251-4F3B-B992-03EFA409E594}" type="presOf" srcId="{EE42C803-9A00-4F23-ADC0-98DFF39861F4}" destId="{C1A65F54-F543-4B5D-ADAB-0B7D39ED6ECF}" srcOrd="0" destOrd="0" presId="urn:microsoft.com/office/officeart/2005/8/layout/default"/>
    <dgm:cxn modelId="{C97615E3-062E-4DDF-A4AC-2AD206CEB642}" type="presOf" srcId="{64868DB2-0BA2-4EB7-AEC2-B302A7DBCF3C}" destId="{51FA3140-9053-437D-A1F1-237EA6FDF89F}" srcOrd="0" destOrd="0" presId="urn:microsoft.com/office/officeart/2005/8/layout/default"/>
    <dgm:cxn modelId="{2486C4E7-460C-4590-BA19-A4EA760070E8}" type="presParOf" srcId="{51FA3140-9053-437D-A1F1-237EA6FDF89F}" destId="{6A998923-E42D-4096-BC58-6A56F8E88187}" srcOrd="0" destOrd="0" presId="urn:microsoft.com/office/officeart/2005/8/layout/default"/>
    <dgm:cxn modelId="{2C35DC58-8E59-4582-8F97-487678420ADE}" type="presParOf" srcId="{51FA3140-9053-437D-A1F1-237EA6FDF89F}" destId="{BF867A36-EC61-4396-9271-9461ACE67CC0}" srcOrd="1" destOrd="0" presId="urn:microsoft.com/office/officeart/2005/8/layout/default"/>
    <dgm:cxn modelId="{A4AEF3E3-EA70-4491-BE31-7400F037C06F}" type="presParOf" srcId="{51FA3140-9053-437D-A1F1-237EA6FDF89F}" destId="{DBA91A14-C494-475A-9226-B79666AA69F1}" srcOrd="2" destOrd="0" presId="urn:microsoft.com/office/officeart/2005/8/layout/default"/>
    <dgm:cxn modelId="{624612D9-9E14-4B4E-B94C-8F47F9C0244E}" type="presParOf" srcId="{51FA3140-9053-437D-A1F1-237EA6FDF89F}" destId="{DC2BFF99-7D92-469B-A1E0-6687B33F19DB}" srcOrd="3" destOrd="0" presId="urn:microsoft.com/office/officeart/2005/8/layout/default"/>
    <dgm:cxn modelId="{137C845C-49D2-41CC-BE29-2B526DAA637A}" type="presParOf" srcId="{51FA3140-9053-437D-A1F1-237EA6FDF89F}" destId="{C1A65F54-F543-4B5D-ADAB-0B7D39ED6EC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33D82-5C6C-4B7D-AEE6-84FBC1CA22E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30E9A0B-9E79-4957-AA19-703FEF83CDBD}">
      <dgm:prSet/>
      <dgm:spPr/>
      <dgm:t>
        <a:bodyPr/>
        <a:lstStyle/>
        <a:p>
          <a:r>
            <a:rPr lang="nl-BE" b="1"/>
            <a:t>Strategies to cope with racism</a:t>
          </a:r>
          <a:endParaRPr lang="en-US"/>
        </a:p>
      </dgm:t>
    </dgm:pt>
    <dgm:pt modelId="{B615B1BA-BA75-4082-8BA5-B508526294A8}" type="parTrans" cxnId="{D560AD1D-7226-4D72-8367-6F5718CC0CBF}">
      <dgm:prSet/>
      <dgm:spPr/>
      <dgm:t>
        <a:bodyPr/>
        <a:lstStyle/>
        <a:p>
          <a:endParaRPr lang="en-US"/>
        </a:p>
      </dgm:t>
    </dgm:pt>
    <dgm:pt modelId="{61B83139-0C86-45CD-BE23-546A926679CB}" type="sibTrans" cxnId="{D560AD1D-7226-4D72-8367-6F5718CC0CBF}">
      <dgm:prSet/>
      <dgm:spPr/>
      <dgm:t>
        <a:bodyPr/>
        <a:lstStyle/>
        <a:p>
          <a:endParaRPr lang="en-US"/>
        </a:p>
      </dgm:t>
    </dgm:pt>
    <dgm:pt modelId="{C18B9A75-3A45-4200-BCF6-CCEE3B8134BD}">
      <dgm:prSet/>
      <dgm:spPr/>
      <dgm:t>
        <a:bodyPr/>
        <a:lstStyle/>
        <a:p>
          <a:r>
            <a:rPr lang="en-US"/>
            <a:t>4 strategies that have </a:t>
          </a:r>
          <a:r>
            <a:rPr lang="en-US" b="1"/>
            <a:t>good intentions </a:t>
          </a:r>
          <a:r>
            <a:rPr lang="en-US"/>
            <a:t>with regards to dealing with racism, but often do </a:t>
          </a:r>
          <a:r>
            <a:rPr lang="en-US" b="1"/>
            <a:t>more harm than good. </a:t>
          </a:r>
        </a:p>
      </dgm:t>
    </dgm:pt>
    <dgm:pt modelId="{4B1FE2CA-C592-40D3-B85A-D38FD5C6C884}" type="parTrans" cxnId="{2A83BCE2-5BCB-4773-86AC-42649E7AF410}">
      <dgm:prSet/>
      <dgm:spPr/>
      <dgm:t>
        <a:bodyPr/>
        <a:lstStyle/>
        <a:p>
          <a:endParaRPr lang="en-US"/>
        </a:p>
      </dgm:t>
    </dgm:pt>
    <dgm:pt modelId="{3CA17AF5-0E3C-477C-B476-6699918B41AD}" type="sibTrans" cxnId="{2A83BCE2-5BCB-4773-86AC-42649E7AF410}">
      <dgm:prSet/>
      <dgm:spPr/>
      <dgm:t>
        <a:bodyPr/>
        <a:lstStyle/>
        <a:p>
          <a:endParaRPr lang="en-US"/>
        </a:p>
      </dgm:t>
    </dgm:pt>
    <dgm:pt modelId="{9480EF54-DC58-4667-80ED-ED1327A27B95}">
      <dgm:prSet/>
      <dgm:spPr/>
      <dgm:t>
        <a:bodyPr/>
        <a:lstStyle/>
        <a:p>
          <a:r>
            <a:rPr lang="nl-BE"/>
            <a:t>4 </a:t>
          </a:r>
          <a:r>
            <a:rPr lang="nl-BE" b="1"/>
            <a:t>metaphors</a:t>
          </a:r>
          <a:r>
            <a:rPr lang="nl-BE"/>
            <a:t> to indicate these strategies:</a:t>
          </a:r>
          <a:endParaRPr lang="en-US"/>
        </a:p>
      </dgm:t>
    </dgm:pt>
    <dgm:pt modelId="{5E57486F-E296-49C8-ACE0-DF04CB6698F2}" type="parTrans" cxnId="{C12FE405-6457-412A-AF82-901EAC3F146F}">
      <dgm:prSet/>
      <dgm:spPr/>
      <dgm:t>
        <a:bodyPr/>
        <a:lstStyle/>
        <a:p>
          <a:endParaRPr lang="en-US"/>
        </a:p>
      </dgm:t>
    </dgm:pt>
    <dgm:pt modelId="{567A54A9-D1A1-4BAA-82AC-E7366D8E8FF5}" type="sibTrans" cxnId="{C12FE405-6457-412A-AF82-901EAC3F146F}">
      <dgm:prSet/>
      <dgm:spPr/>
      <dgm:t>
        <a:bodyPr/>
        <a:lstStyle/>
        <a:p>
          <a:endParaRPr lang="en-US"/>
        </a:p>
      </dgm:t>
    </dgm:pt>
    <dgm:pt modelId="{B9529E4E-1EB6-41FD-B080-B8435754FFB6}">
      <dgm:prSet custT="1"/>
      <dgm:spPr/>
      <dgm:t>
        <a:bodyPr/>
        <a:lstStyle/>
        <a:p>
          <a:r>
            <a:rPr lang="nl-BE" sz="1000" b="1" err="1"/>
            <a:t>Having</a:t>
          </a:r>
          <a:r>
            <a:rPr lang="nl-BE" sz="1000" b="1"/>
            <a:t> </a:t>
          </a:r>
          <a:r>
            <a:rPr lang="nl-BE" sz="1000" b="1" err="1"/>
            <a:t>blinders</a:t>
          </a:r>
          <a:r>
            <a:rPr lang="nl-BE" sz="1000" b="1"/>
            <a:t> on:</a:t>
          </a:r>
        </a:p>
        <a:p>
          <a:r>
            <a:rPr lang="en-US" sz="1000"/>
            <a:t>“Just ignore them.”</a:t>
          </a:r>
        </a:p>
      </dgm:t>
    </dgm:pt>
    <dgm:pt modelId="{26B0CA97-3C13-4657-B60E-5D075C203774}" type="parTrans" cxnId="{7710653D-DB7C-4C25-885C-E5978FBEE79C}">
      <dgm:prSet/>
      <dgm:spPr/>
      <dgm:t>
        <a:bodyPr/>
        <a:lstStyle/>
        <a:p>
          <a:endParaRPr lang="en-US"/>
        </a:p>
      </dgm:t>
    </dgm:pt>
    <dgm:pt modelId="{EDF3F97D-F83E-465D-A5CD-7AD7603B49CF}" type="sibTrans" cxnId="{7710653D-DB7C-4C25-885C-E5978FBEE79C}">
      <dgm:prSet/>
      <dgm:spPr/>
      <dgm:t>
        <a:bodyPr/>
        <a:lstStyle/>
        <a:p>
          <a:endParaRPr lang="en-US"/>
        </a:p>
      </dgm:t>
    </dgm:pt>
    <dgm:pt modelId="{CCBE4006-14C7-4CCD-9B66-41BCF5258729}">
      <dgm:prSet custT="1"/>
      <dgm:spPr/>
      <dgm:t>
        <a:bodyPr/>
        <a:lstStyle/>
        <a:p>
          <a:r>
            <a:rPr lang="nl-BE" sz="1000" b="1"/>
            <a:t>Going into overdrive:</a:t>
          </a:r>
        </a:p>
        <a:p>
          <a:r>
            <a:rPr lang="en-US" sz="1000" i="1"/>
            <a:t>“If you work hard enough, racism will diminish.” </a:t>
          </a:r>
          <a:endParaRPr lang="en-US" sz="1000"/>
        </a:p>
      </dgm:t>
    </dgm:pt>
    <dgm:pt modelId="{E8ED1B30-0486-49BC-A414-FD9EA212ED07}" type="parTrans" cxnId="{42DC9FF2-58A7-4424-8D85-73E6F2EAE148}">
      <dgm:prSet/>
      <dgm:spPr/>
      <dgm:t>
        <a:bodyPr/>
        <a:lstStyle/>
        <a:p>
          <a:endParaRPr lang="en-US"/>
        </a:p>
      </dgm:t>
    </dgm:pt>
    <dgm:pt modelId="{9283C441-92AE-4E65-B0EF-679B51880115}" type="sibTrans" cxnId="{42DC9FF2-58A7-4424-8D85-73E6F2EAE148}">
      <dgm:prSet/>
      <dgm:spPr/>
      <dgm:t>
        <a:bodyPr/>
        <a:lstStyle/>
        <a:p>
          <a:endParaRPr lang="en-US"/>
        </a:p>
      </dgm:t>
    </dgm:pt>
    <dgm:pt modelId="{CAAE7DD2-2894-48C0-80AC-4BF93679F7BE}">
      <dgm:prSet custT="1"/>
      <dgm:spPr/>
      <dgm:t>
        <a:bodyPr/>
        <a:lstStyle/>
        <a:p>
          <a:r>
            <a:rPr lang="nl-BE" sz="1000" b="1"/>
            <a:t>Go on the offense:</a:t>
          </a:r>
        </a:p>
        <a:p>
          <a:r>
            <a:rPr lang="en-US" sz="1000" i="1"/>
            <a:t>“Don't let them do it to you! Fight back and it will go away.” </a:t>
          </a:r>
          <a:endParaRPr lang="en-US" sz="1000"/>
        </a:p>
      </dgm:t>
    </dgm:pt>
    <dgm:pt modelId="{81F8BD0C-BB87-43E5-A191-05C2E533E234}" type="parTrans" cxnId="{D05EC4C2-8C37-4EA9-99B4-9017DED052C7}">
      <dgm:prSet/>
      <dgm:spPr/>
      <dgm:t>
        <a:bodyPr/>
        <a:lstStyle/>
        <a:p>
          <a:endParaRPr lang="en-US"/>
        </a:p>
      </dgm:t>
    </dgm:pt>
    <dgm:pt modelId="{2DF8014C-CA97-4A74-9D01-D5B93018CDA6}" type="sibTrans" cxnId="{D05EC4C2-8C37-4EA9-99B4-9017DED052C7}">
      <dgm:prSet/>
      <dgm:spPr/>
      <dgm:t>
        <a:bodyPr/>
        <a:lstStyle/>
        <a:p>
          <a:endParaRPr lang="en-US"/>
        </a:p>
      </dgm:t>
    </dgm:pt>
    <dgm:pt modelId="{93DB3013-015D-4974-997C-6562429C7D24}">
      <dgm:prSet custT="1"/>
      <dgm:spPr/>
      <dgm:t>
        <a:bodyPr/>
        <a:lstStyle/>
        <a:p>
          <a:r>
            <a:rPr lang="nl-BE" sz="1000" b="1"/>
            <a:t>The chameleon:</a:t>
          </a:r>
        </a:p>
        <a:p>
          <a:r>
            <a:rPr lang="en-US" sz="1000" i="1"/>
            <a:t>"Make sure you don't stand out.”</a:t>
          </a:r>
          <a:endParaRPr lang="en-US" sz="1000"/>
        </a:p>
      </dgm:t>
    </dgm:pt>
    <dgm:pt modelId="{E13AB81F-B244-4A7E-94F8-B8BC17C15619}" type="sibTrans" cxnId="{8B271B10-FE2E-4CF9-B7C5-A41EA07E41D3}">
      <dgm:prSet/>
      <dgm:spPr/>
      <dgm:t>
        <a:bodyPr/>
        <a:lstStyle/>
        <a:p>
          <a:endParaRPr lang="en-US"/>
        </a:p>
      </dgm:t>
    </dgm:pt>
    <dgm:pt modelId="{8317485A-5863-47B7-A0E4-91CF58D43E2B}" type="parTrans" cxnId="{8B271B10-FE2E-4CF9-B7C5-A41EA07E41D3}">
      <dgm:prSet/>
      <dgm:spPr/>
      <dgm:t>
        <a:bodyPr/>
        <a:lstStyle/>
        <a:p>
          <a:endParaRPr lang="en-US"/>
        </a:p>
      </dgm:t>
    </dgm:pt>
    <dgm:pt modelId="{291A5408-3E62-46EE-AEB4-C5AE45F811D1}" type="pres">
      <dgm:prSet presAssocID="{91A33D82-5C6C-4B7D-AEE6-84FBC1CA22E9}" presName="Name0" presStyleCnt="0">
        <dgm:presLayoutVars>
          <dgm:dir/>
          <dgm:animLvl val="lvl"/>
          <dgm:resizeHandles val="exact"/>
        </dgm:presLayoutVars>
      </dgm:prSet>
      <dgm:spPr/>
    </dgm:pt>
    <dgm:pt modelId="{6174A7CD-F565-4ACD-86C6-4EB6770B86C5}" type="pres">
      <dgm:prSet presAssocID="{9480EF54-DC58-4667-80ED-ED1327A27B95}" presName="boxAndChildren" presStyleCnt="0"/>
      <dgm:spPr/>
    </dgm:pt>
    <dgm:pt modelId="{9F0DA585-2D07-414A-ABAC-6C9D6DB8A6F1}" type="pres">
      <dgm:prSet presAssocID="{9480EF54-DC58-4667-80ED-ED1327A27B95}" presName="parentTextBox" presStyleLbl="node1" presStyleIdx="0" presStyleCnt="3"/>
      <dgm:spPr/>
    </dgm:pt>
    <dgm:pt modelId="{D6F845DE-EEB5-40DF-9501-8DB675D25629}" type="pres">
      <dgm:prSet presAssocID="{9480EF54-DC58-4667-80ED-ED1327A27B95}" presName="entireBox" presStyleLbl="node1" presStyleIdx="0" presStyleCnt="3" custScaleY="150278"/>
      <dgm:spPr/>
    </dgm:pt>
    <dgm:pt modelId="{71E59594-FF6B-4739-9993-62C32E75F883}" type="pres">
      <dgm:prSet presAssocID="{9480EF54-DC58-4667-80ED-ED1327A27B95}" presName="descendantBox" presStyleCnt="0"/>
      <dgm:spPr/>
    </dgm:pt>
    <dgm:pt modelId="{84BE3FBF-5706-42FF-9363-A13B85503BB8}" type="pres">
      <dgm:prSet presAssocID="{B9529E4E-1EB6-41FD-B080-B8435754FFB6}" presName="childTextBox" presStyleLbl="fgAccFollowNode1" presStyleIdx="0" presStyleCnt="4" custScaleY="193732" custLinFactNeighborX="-464" custLinFactNeighborY="16924">
        <dgm:presLayoutVars>
          <dgm:bulletEnabled val="1"/>
        </dgm:presLayoutVars>
      </dgm:prSet>
      <dgm:spPr/>
    </dgm:pt>
    <dgm:pt modelId="{87D0B4D2-EAE6-4EBA-BEA1-D96130A88460}" type="pres">
      <dgm:prSet presAssocID="{CCBE4006-14C7-4CCD-9B66-41BCF5258729}" presName="childTextBox" presStyleLbl="fgAccFollowNode1" presStyleIdx="1" presStyleCnt="4" custScaleY="194236" custLinFactNeighborY="18617">
        <dgm:presLayoutVars>
          <dgm:bulletEnabled val="1"/>
        </dgm:presLayoutVars>
      </dgm:prSet>
      <dgm:spPr/>
    </dgm:pt>
    <dgm:pt modelId="{E8BCFE56-D8FE-4BDE-8181-359CD97DE64A}" type="pres">
      <dgm:prSet presAssocID="{93DB3013-015D-4974-997C-6562429C7D24}" presName="childTextBox" presStyleLbl="fgAccFollowNode1" presStyleIdx="2" presStyleCnt="4" custScaleY="195730" custLinFactNeighborY="26892">
        <dgm:presLayoutVars>
          <dgm:bulletEnabled val="1"/>
        </dgm:presLayoutVars>
      </dgm:prSet>
      <dgm:spPr/>
    </dgm:pt>
    <dgm:pt modelId="{8CB2DBF1-A3CE-473F-BCA1-86FAEBD49A05}" type="pres">
      <dgm:prSet presAssocID="{CAAE7DD2-2894-48C0-80AC-4BF93679F7BE}" presName="childTextBox" presStyleLbl="fgAccFollowNode1" presStyleIdx="3" presStyleCnt="4" custScaleY="195671" custLinFactNeighborY="32994">
        <dgm:presLayoutVars>
          <dgm:bulletEnabled val="1"/>
        </dgm:presLayoutVars>
      </dgm:prSet>
      <dgm:spPr/>
    </dgm:pt>
    <dgm:pt modelId="{481FEF73-3813-400C-A9FC-5030B12355F7}" type="pres">
      <dgm:prSet presAssocID="{3CA17AF5-0E3C-477C-B476-6699918B41AD}" presName="sp" presStyleCnt="0"/>
      <dgm:spPr/>
    </dgm:pt>
    <dgm:pt modelId="{0519D93E-6081-4C74-8532-8EA19D97A35F}" type="pres">
      <dgm:prSet presAssocID="{C18B9A75-3A45-4200-BCF6-CCEE3B8134BD}" presName="arrowAndChildren" presStyleCnt="0"/>
      <dgm:spPr/>
    </dgm:pt>
    <dgm:pt modelId="{A41474F2-3AF7-4F9E-BA1D-6B7DC17075DF}" type="pres">
      <dgm:prSet presAssocID="{C18B9A75-3A45-4200-BCF6-CCEE3B8134BD}" presName="parentTextArrow" presStyleLbl="node1" presStyleIdx="1" presStyleCnt="3"/>
      <dgm:spPr/>
    </dgm:pt>
    <dgm:pt modelId="{52E1A87B-21BD-456E-B1A5-BA38D145C697}" type="pres">
      <dgm:prSet presAssocID="{61B83139-0C86-45CD-BE23-546A926679CB}" presName="sp" presStyleCnt="0"/>
      <dgm:spPr/>
    </dgm:pt>
    <dgm:pt modelId="{286768C0-BDC4-4E91-A842-7C50DE038C1D}" type="pres">
      <dgm:prSet presAssocID="{330E9A0B-9E79-4957-AA19-703FEF83CDBD}" presName="arrowAndChildren" presStyleCnt="0"/>
      <dgm:spPr/>
    </dgm:pt>
    <dgm:pt modelId="{F526DA8D-BA82-4A68-B251-AA9246F6EA38}" type="pres">
      <dgm:prSet presAssocID="{330E9A0B-9E79-4957-AA19-703FEF83CDBD}" presName="parentTextArrow" presStyleLbl="node1" presStyleIdx="2" presStyleCnt="3"/>
      <dgm:spPr/>
    </dgm:pt>
  </dgm:ptLst>
  <dgm:cxnLst>
    <dgm:cxn modelId="{C12FE405-6457-412A-AF82-901EAC3F146F}" srcId="{91A33D82-5C6C-4B7D-AEE6-84FBC1CA22E9}" destId="{9480EF54-DC58-4667-80ED-ED1327A27B95}" srcOrd="2" destOrd="0" parTransId="{5E57486F-E296-49C8-ACE0-DF04CB6698F2}" sibTransId="{567A54A9-D1A1-4BAA-82AC-E7366D8E8FF5}"/>
    <dgm:cxn modelId="{8B271B10-FE2E-4CF9-B7C5-A41EA07E41D3}" srcId="{9480EF54-DC58-4667-80ED-ED1327A27B95}" destId="{93DB3013-015D-4974-997C-6562429C7D24}" srcOrd="2" destOrd="0" parTransId="{8317485A-5863-47B7-A0E4-91CF58D43E2B}" sibTransId="{E13AB81F-B244-4A7E-94F8-B8BC17C15619}"/>
    <dgm:cxn modelId="{D560AD1D-7226-4D72-8367-6F5718CC0CBF}" srcId="{91A33D82-5C6C-4B7D-AEE6-84FBC1CA22E9}" destId="{330E9A0B-9E79-4957-AA19-703FEF83CDBD}" srcOrd="0" destOrd="0" parTransId="{B615B1BA-BA75-4082-8BA5-B508526294A8}" sibTransId="{61B83139-0C86-45CD-BE23-546A926679CB}"/>
    <dgm:cxn modelId="{A861A922-ADFE-491F-B8AF-457C0B1D8976}" type="presOf" srcId="{93DB3013-015D-4974-997C-6562429C7D24}" destId="{E8BCFE56-D8FE-4BDE-8181-359CD97DE64A}" srcOrd="0" destOrd="0" presId="urn:microsoft.com/office/officeart/2005/8/layout/process4"/>
    <dgm:cxn modelId="{7C93F43C-4F9F-41F7-B143-E7A3F528652F}" type="presOf" srcId="{91A33D82-5C6C-4B7D-AEE6-84FBC1CA22E9}" destId="{291A5408-3E62-46EE-AEB4-C5AE45F811D1}" srcOrd="0" destOrd="0" presId="urn:microsoft.com/office/officeart/2005/8/layout/process4"/>
    <dgm:cxn modelId="{7710653D-DB7C-4C25-885C-E5978FBEE79C}" srcId="{9480EF54-DC58-4667-80ED-ED1327A27B95}" destId="{B9529E4E-1EB6-41FD-B080-B8435754FFB6}" srcOrd="0" destOrd="0" parTransId="{26B0CA97-3C13-4657-B60E-5D075C203774}" sibTransId="{EDF3F97D-F83E-465D-A5CD-7AD7603B49CF}"/>
    <dgm:cxn modelId="{ED6F5161-3CE6-43B5-823C-3D4A30A51252}" type="presOf" srcId="{9480EF54-DC58-4667-80ED-ED1327A27B95}" destId="{D6F845DE-EEB5-40DF-9501-8DB675D25629}" srcOrd="1" destOrd="0" presId="urn:microsoft.com/office/officeart/2005/8/layout/process4"/>
    <dgm:cxn modelId="{BAE40764-14EF-4570-8CED-F31226566699}" type="presOf" srcId="{B9529E4E-1EB6-41FD-B080-B8435754FFB6}" destId="{84BE3FBF-5706-42FF-9363-A13B85503BB8}" srcOrd="0" destOrd="0" presId="urn:microsoft.com/office/officeart/2005/8/layout/process4"/>
    <dgm:cxn modelId="{480CFB50-9D76-4AF9-B66B-3903493B3344}" type="presOf" srcId="{9480EF54-DC58-4667-80ED-ED1327A27B95}" destId="{9F0DA585-2D07-414A-ABAC-6C9D6DB8A6F1}" srcOrd="0" destOrd="0" presId="urn:microsoft.com/office/officeart/2005/8/layout/process4"/>
    <dgm:cxn modelId="{12E65A77-625B-48CC-847C-49A5B1AF4817}" type="presOf" srcId="{CCBE4006-14C7-4CCD-9B66-41BCF5258729}" destId="{87D0B4D2-EAE6-4EBA-BEA1-D96130A88460}" srcOrd="0" destOrd="0" presId="urn:microsoft.com/office/officeart/2005/8/layout/process4"/>
    <dgm:cxn modelId="{8B7569B6-C5FC-4D17-9F86-7676D858FAD8}" type="presOf" srcId="{C18B9A75-3A45-4200-BCF6-CCEE3B8134BD}" destId="{A41474F2-3AF7-4F9E-BA1D-6B7DC17075DF}" srcOrd="0" destOrd="0" presId="urn:microsoft.com/office/officeart/2005/8/layout/process4"/>
    <dgm:cxn modelId="{D05EC4C2-8C37-4EA9-99B4-9017DED052C7}" srcId="{9480EF54-DC58-4667-80ED-ED1327A27B95}" destId="{CAAE7DD2-2894-48C0-80AC-4BF93679F7BE}" srcOrd="3" destOrd="0" parTransId="{81F8BD0C-BB87-43E5-A191-05C2E533E234}" sibTransId="{2DF8014C-CA97-4A74-9D01-D5B93018CDA6}"/>
    <dgm:cxn modelId="{A46DD2D2-E07A-4215-8BD9-EF1382DB693D}" type="presOf" srcId="{CAAE7DD2-2894-48C0-80AC-4BF93679F7BE}" destId="{8CB2DBF1-A3CE-473F-BCA1-86FAEBD49A05}" srcOrd="0" destOrd="0" presId="urn:microsoft.com/office/officeart/2005/8/layout/process4"/>
    <dgm:cxn modelId="{2A83BCE2-5BCB-4773-86AC-42649E7AF410}" srcId="{91A33D82-5C6C-4B7D-AEE6-84FBC1CA22E9}" destId="{C18B9A75-3A45-4200-BCF6-CCEE3B8134BD}" srcOrd="1" destOrd="0" parTransId="{4B1FE2CA-C592-40D3-B85A-D38FD5C6C884}" sibTransId="{3CA17AF5-0E3C-477C-B476-6699918B41AD}"/>
    <dgm:cxn modelId="{B03EB5EB-D81E-4BC0-843E-E511EC747120}" type="presOf" srcId="{330E9A0B-9E79-4957-AA19-703FEF83CDBD}" destId="{F526DA8D-BA82-4A68-B251-AA9246F6EA38}" srcOrd="0" destOrd="0" presId="urn:microsoft.com/office/officeart/2005/8/layout/process4"/>
    <dgm:cxn modelId="{42DC9FF2-58A7-4424-8D85-73E6F2EAE148}" srcId="{9480EF54-DC58-4667-80ED-ED1327A27B95}" destId="{CCBE4006-14C7-4CCD-9B66-41BCF5258729}" srcOrd="1" destOrd="0" parTransId="{E8ED1B30-0486-49BC-A414-FD9EA212ED07}" sibTransId="{9283C441-92AE-4E65-B0EF-679B51880115}"/>
    <dgm:cxn modelId="{AE43C3E0-9DAA-4A9C-8E46-E19711E647BA}" type="presParOf" srcId="{291A5408-3E62-46EE-AEB4-C5AE45F811D1}" destId="{6174A7CD-F565-4ACD-86C6-4EB6770B86C5}" srcOrd="0" destOrd="0" presId="urn:microsoft.com/office/officeart/2005/8/layout/process4"/>
    <dgm:cxn modelId="{A52A540A-2B7B-458D-AFE1-7C7C7FDA9A9E}" type="presParOf" srcId="{6174A7CD-F565-4ACD-86C6-4EB6770B86C5}" destId="{9F0DA585-2D07-414A-ABAC-6C9D6DB8A6F1}" srcOrd="0" destOrd="0" presId="urn:microsoft.com/office/officeart/2005/8/layout/process4"/>
    <dgm:cxn modelId="{593359DD-0003-4024-BB93-C7CB50747C9F}" type="presParOf" srcId="{6174A7CD-F565-4ACD-86C6-4EB6770B86C5}" destId="{D6F845DE-EEB5-40DF-9501-8DB675D25629}" srcOrd="1" destOrd="0" presId="urn:microsoft.com/office/officeart/2005/8/layout/process4"/>
    <dgm:cxn modelId="{EB927C42-E8AE-45BD-AC02-2D2F3CC48697}" type="presParOf" srcId="{6174A7CD-F565-4ACD-86C6-4EB6770B86C5}" destId="{71E59594-FF6B-4739-9993-62C32E75F883}" srcOrd="2" destOrd="0" presId="urn:microsoft.com/office/officeart/2005/8/layout/process4"/>
    <dgm:cxn modelId="{7F5E3753-4FCF-400F-A1A6-29850BA4C9FF}" type="presParOf" srcId="{71E59594-FF6B-4739-9993-62C32E75F883}" destId="{84BE3FBF-5706-42FF-9363-A13B85503BB8}" srcOrd="0" destOrd="0" presId="urn:microsoft.com/office/officeart/2005/8/layout/process4"/>
    <dgm:cxn modelId="{3409EDFC-8CF0-49F4-B1C9-F718361FFCCE}" type="presParOf" srcId="{71E59594-FF6B-4739-9993-62C32E75F883}" destId="{87D0B4D2-EAE6-4EBA-BEA1-D96130A88460}" srcOrd="1" destOrd="0" presId="urn:microsoft.com/office/officeart/2005/8/layout/process4"/>
    <dgm:cxn modelId="{786B3524-164F-43EF-88E2-069BEE7FCF6D}" type="presParOf" srcId="{71E59594-FF6B-4739-9993-62C32E75F883}" destId="{E8BCFE56-D8FE-4BDE-8181-359CD97DE64A}" srcOrd="2" destOrd="0" presId="urn:microsoft.com/office/officeart/2005/8/layout/process4"/>
    <dgm:cxn modelId="{8FAA0603-DCDB-4DD1-BAE0-82059664C886}" type="presParOf" srcId="{71E59594-FF6B-4739-9993-62C32E75F883}" destId="{8CB2DBF1-A3CE-473F-BCA1-86FAEBD49A05}" srcOrd="3" destOrd="0" presId="urn:microsoft.com/office/officeart/2005/8/layout/process4"/>
    <dgm:cxn modelId="{492AF0CD-F6EE-4673-9944-1149A5376566}" type="presParOf" srcId="{291A5408-3E62-46EE-AEB4-C5AE45F811D1}" destId="{481FEF73-3813-400C-A9FC-5030B12355F7}" srcOrd="1" destOrd="0" presId="urn:microsoft.com/office/officeart/2005/8/layout/process4"/>
    <dgm:cxn modelId="{1AD0A3CF-55DB-48A7-B020-E736B8E86010}" type="presParOf" srcId="{291A5408-3E62-46EE-AEB4-C5AE45F811D1}" destId="{0519D93E-6081-4C74-8532-8EA19D97A35F}" srcOrd="2" destOrd="0" presId="urn:microsoft.com/office/officeart/2005/8/layout/process4"/>
    <dgm:cxn modelId="{48C302BB-8C44-4948-AA66-6A55788DC416}" type="presParOf" srcId="{0519D93E-6081-4C74-8532-8EA19D97A35F}" destId="{A41474F2-3AF7-4F9E-BA1D-6B7DC17075DF}" srcOrd="0" destOrd="0" presId="urn:microsoft.com/office/officeart/2005/8/layout/process4"/>
    <dgm:cxn modelId="{EEB2FF8C-72A9-4BF0-9F3A-269C42EFD493}" type="presParOf" srcId="{291A5408-3E62-46EE-AEB4-C5AE45F811D1}" destId="{52E1A87B-21BD-456E-B1A5-BA38D145C697}" srcOrd="3" destOrd="0" presId="urn:microsoft.com/office/officeart/2005/8/layout/process4"/>
    <dgm:cxn modelId="{C4D07D2A-EF98-416B-9B69-BEACF5288CB7}" type="presParOf" srcId="{291A5408-3E62-46EE-AEB4-C5AE45F811D1}" destId="{286768C0-BDC4-4E91-A842-7C50DE038C1D}" srcOrd="4" destOrd="0" presId="urn:microsoft.com/office/officeart/2005/8/layout/process4"/>
    <dgm:cxn modelId="{984BBBE2-99ED-4C5E-B655-0B3C12E673ED}" type="presParOf" srcId="{286768C0-BDC4-4E91-A842-7C50DE038C1D}" destId="{F526DA8D-BA82-4A68-B251-AA9246F6EA38}"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98923-E42D-4096-BC58-6A56F8E88187}">
      <dsp:nvSpPr>
        <dsp:cNvPr id="0" name=""/>
        <dsp:cNvSpPr/>
      </dsp:nvSpPr>
      <dsp:spPr>
        <a:xfrm>
          <a:off x="0" y="1004572"/>
          <a:ext cx="3348789" cy="200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Family expectations: </a:t>
          </a:r>
          <a:r>
            <a:rPr lang="en-US" sz="2300" b="0" kern="1200" err="1"/>
            <a:t>Yavid</a:t>
          </a:r>
          <a:r>
            <a:rPr lang="en-US" sz="2300" b="0" kern="1200"/>
            <a:t> is expected to marry an Afghan woman and move out of his brother’s house but is not ready yet.</a:t>
          </a:r>
          <a:endParaRPr lang="en-BE" sz="2300" b="0" kern="1200"/>
        </a:p>
      </dsp:txBody>
      <dsp:txXfrm>
        <a:off x="0" y="1004572"/>
        <a:ext cx="3348789" cy="2009273"/>
      </dsp:txXfrm>
    </dsp:sp>
    <dsp:sp modelId="{DBA91A14-C494-475A-9226-B79666AA69F1}">
      <dsp:nvSpPr>
        <dsp:cNvPr id="0" name=""/>
        <dsp:cNvSpPr/>
      </dsp:nvSpPr>
      <dsp:spPr>
        <a:xfrm>
          <a:off x="3683668" y="1004572"/>
          <a:ext cx="3348789" cy="200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Sexuality: </a:t>
          </a:r>
          <a:r>
            <a:rPr lang="en-US" sz="2300" kern="1200" err="1"/>
            <a:t>Fati</a:t>
          </a:r>
          <a:r>
            <a:rPr lang="en-US" sz="2300" kern="1200"/>
            <a:t> reacts negatively to the coming out of a member of her foster family.</a:t>
          </a:r>
          <a:endParaRPr lang="en-BE" sz="2300" kern="1200"/>
        </a:p>
      </dsp:txBody>
      <dsp:txXfrm>
        <a:off x="3683668" y="1004572"/>
        <a:ext cx="3348789" cy="2009273"/>
      </dsp:txXfrm>
    </dsp:sp>
    <dsp:sp modelId="{C1A65F54-F543-4B5D-ADAB-0B7D39ED6ECF}">
      <dsp:nvSpPr>
        <dsp:cNvPr id="0" name=""/>
        <dsp:cNvSpPr/>
      </dsp:nvSpPr>
      <dsp:spPr>
        <a:xfrm>
          <a:off x="7367336" y="1004572"/>
          <a:ext cx="3348789" cy="200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Mental health: </a:t>
          </a:r>
          <a:r>
            <a:rPr lang="en-US" sz="2300" kern="1200"/>
            <a:t>A group conversation in a reception center for UMC on burn-out is not well perceived by (some) UMC.</a:t>
          </a:r>
          <a:endParaRPr lang="en-BE" sz="2300" kern="1200"/>
        </a:p>
      </dsp:txBody>
      <dsp:txXfrm>
        <a:off x="7367336" y="1004572"/>
        <a:ext cx="3348789" cy="2009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98923-E42D-4096-BC58-6A56F8E88187}">
      <dsp:nvSpPr>
        <dsp:cNvPr id="0" name=""/>
        <dsp:cNvSpPr/>
      </dsp:nvSpPr>
      <dsp:spPr>
        <a:xfrm>
          <a:off x="0" y="1004572"/>
          <a:ext cx="3348789" cy="200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a:t>Ali, a 14-year-old boy from Afghanistan gets bullied at school.</a:t>
          </a:r>
          <a:endParaRPr lang="en-BE" sz="2600" b="0" kern="1200"/>
        </a:p>
      </dsp:txBody>
      <dsp:txXfrm>
        <a:off x="0" y="1004572"/>
        <a:ext cx="3348789" cy="2009273"/>
      </dsp:txXfrm>
    </dsp:sp>
    <dsp:sp modelId="{DBA91A14-C494-475A-9226-B79666AA69F1}">
      <dsp:nvSpPr>
        <dsp:cNvPr id="0" name=""/>
        <dsp:cNvSpPr/>
      </dsp:nvSpPr>
      <dsp:spPr>
        <a:xfrm>
          <a:off x="3683668" y="1004572"/>
          <a:ext cx="3348789" cy="200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Foster child Pierre from Guinee goes to a fun fair and gets harassed by youngsters.</a:t>
          </a:r>
          <a:endParaRPr lang="en-BE" sz="2600" kern="1200"/>
        </a:p>
      </dsp:txBody>
      <dsp:txXfrm>
        <a:off x="3683668" y="1004572"/>
        <a:ext cx="3348789" cy="2009273"/>
      </dsp:txXfrm>
    </dsp:sp>
    <dsp:sp modelId="{C1A65F54-F543-4B5D-ADAB-0B7D39ED6ECF}">
      <dsp:nvSpPr>
        <dsp:cNvPr id="0" name=""/>
        <dsp:cNvSpPr/>
      </dsp:nvSpPr>
      <dsp:spPr>
        <a:xfrm>
          <a:off x="7367336" y="1004572"/>
          <a:ext cx="3348789" cy="200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 resident UMC gets attacked on his way back from language class. </a:t>
          </a:r>
          <a:endParaRPr lang="en-BE" sz="2600" kern="1200"/>
        </a:p>
      </dsp:txBody>
      <dsp:txXfrm>
        <a:off x="7367336" y="1004572"/>
        <a:ext cx="3348789" cy="2009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845DE-EEB5-40DF-9501-8DB675D25629}">
      <dsp:nvSpPr>
        <dsp:cNvPr id="0" name=""/>
        <dsp:cNvSpPr/>
      </dsp:nvSpPr>
      <dsp:spPr>
        <a:xfrm>
          <a:off x="0" y="2595126"/>
          <a:ext cx="5627044" cy="1279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kern="1200"/>
            <a:t>4 </a:t>
          </a:r>
          <a:r>
            <a:rPr lang="nl-BE" sz="1800" b="1" kern="1200"/>
            <a:t>metaphors</a:t>
          </a:r>
          <a:r>
            <a:rPr lang="nl-BE" sz="1800" kern="1200"/>
            <a:t> to indicate these strategies:</a:t>
          </a:r>
          <a:endParaRPr lang="en-US" sz="1800" kern="1200"/>
        </a:p>
      </dsp:txBody>
      <dsp:txXfrm>
        <a:off x="0" y="2595126"/>
        <a:ext cx="5627044" cy="691117"/>
      </dsp:txXfrm>
    </dsp:sp>
    <dsp:sp modelId="{84BE3FBF-5706-42FF-9363-A13B85503BB8}">
      <dsp:nvSpPr>
        <dsp:cNvPr id="0" name=""/>
        <dsp:cNvSpPr/>
      </dsp:nvSpPr>
      <dsp:spPr>
        <a:xfrm>
          <a:off x="0" y="3117001"/>
          <a:ext cx="1406761" cy="7589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BE" sz="1000" b="1" kern="1200" err="1"/>
            <a:t>Having</a:t>
          </a:r>
          <a:r>
            <a:rPr lang="nl-BE" sz="1000" b="1" kern="1200"/>
            <a:t> </a:t>
          </a:r>
          <a:r>
            <a:rPr lang="nl-BE" sz="1000" b="1" kern="1200" err="1"/>
            <a:t>blinders</a:t>
          </a:r>
          <a:r>
            <a:rPr lang="nl-BE" sz="1000" b="1" kern="1200"/>
            <a:t> on:</a:t>
          </a:r>
        </a:p>
        <a:p>
          <a:pPr marL="0" lvl="0" indent="0" algn="ctr" defTabSz="444500">
            <a:lnSpc>
              <a:spcPct val="90000"/>
            </a:lnSpc>
            <a:spcBef>
              <a:spcPct val="0"/>
            </a:spcBef>
            <a:spcAft>
              <a:spcPct val="35000"/>
            </a:spcAft>
            <a:buNone/>
          </a:pPr>
          <a:r>
            <a:rPr lang="en-US" sz="1000" kern="1200"/>
            <a:t>“Just ignore them.”</a:t>
          </a:r>
        </a:p>
      </dsp:txBody>
      <dsp:txXfrm>
        <a:off x="0" y="3117001"/>
        <a:ext cx="1406761" cy="758964"/>
      </dsp:txXfrm>
    </dsp:sp>
    <dsp:sp modelId="{87D0B4D2-EAE6-4EBA-BEA1-D96130A88460}">
      <dsp:nvSpPr>
        <dsp:cNvPr id="0" name=""/>
        <dsp:cNvSpPr/>
      </dsp:nvSpPr>
      <dsp:spPr>
        <a:xfrm>
          <a:off x="1406761" y="3115026"/>
          <a:ext cx="1406761" cy="760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BE" sz="1000" b="1" kern="1200"/>
            <a:t>Going into overdrive:</a:t>
          </a:r>
        </a:p>
        <a:p>
          <a:pPr marL="0" lvl="0" indent="0" algn="ctr" defTabSz="444500">
            <a:lnSpc>
              <a:spcPct val="90000"/>
            </a:lnSpc>
            <a:spcBef>
              <a:spcPct val="0"/>
            </a:spcBef>
            <a:spcAft>
              <a:spcPct val="35000"/>
            </a:spcAft>
            <a:buNone/>
          </a:pPr>
          <a:r>
            <a:rPr lang="en-US" sz="1000" i="1" kern="1200"/>
            <a:t>“If you work hard enough, racism will diminish.” </a:t>
          </a:r>
          <a:endParaRPr lang="en-US" sz="1000" kern="1200"/>
        </a:p>
      </dsp:txBody>
      <dsp:txXfrm>
        <a:off x="1406761" y="3115026"/>
        <a:ext cx="1406761" cy="760939"/>
      </dsp:txXfrm>
    </dsp:sp>
    <dsp:sp modelId="{E8BCFE56-D8FE-4BDE-8181-359CD97DE64A}">
      <dsp:nvSpPr>
        <dsp:cNvPr id="0" name=""/>
        <dsp:cNvSpPr/>
      </dsp:nvSpPr>
      <dsp:spPr>
        <a:xfrm>
          <a:off x="2813522" y="3109173"/>
          <a:ext cx="1406761" cy="7667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BE" sz="1000" b="1" kern="1200"/>
            <a:t>The chameleon:</a:t>
          </a:r>
        </a:p>
        <a:p>
          <a:pPr marL="0" lvl="0" indent="0" algn="ctr" defTabSz="444500">
            <a:lnSpc>
              <a:spcPct val="90000"/>
            </a:lnSpc>
            <a:spcBef>
              <a:spcPct val="0"/>
            </a:spcBef>
            <a:spcAft>
              <a:spcPct val="35000"/>
            </a:spcAft>
            <a:buNone/>
          </a:pPr>
          <a:r>
            <a:rPr lang="en-US" sz="1000" i="1" kern="1200"/>
            <a:t>"Make sure you don't stand out.”</a:t>
          </a:r>
          <a:endParaRPr lang="en-US" sz="1000" kern="1200"/>
        </a:p>
      </dsp:txBody>
      <dsp:txXfrm>
        <a:off x="2813522" y="3109173"/>
        <a:ext cx="1406761" cy="766792"/>
      </dsp:txXfrm>
    </dsp:sp>
    <dsp:sp modelId="{8CB2DBF1-A3CE-473F-BCA1-86FAEBD49A05}">
      <dsp:nvSpPr>
        <dsp:cNvPr id="0" name=""/>
        <dsp:cNvSpPr/>
      </dsp:nvSpPr>
      <dsp:spPr>
        <a:xfrm>
          <a:off x="4220283" y="3109404"/>
          <a:ext cx="1406761" cy="7665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BE" sz="1000" b="1" kern="1200"/>
            <a:t>Go on the offense:</a:t>
          </a:r>
        </a:p>
        <a:p>
          <a:pPr marL="0" lvl="0" indent="0" algn="ctr" defTabSz="444500">
            <a:lnSpc>
              <a:spcPct val="90000"/>
            </a:lnSpc>
            <a:spcBef>
              <a:spcPct val="0"/>
            </a:spcBef>
            <a:spcAft>
              <a:spcPct val="35000"/>
            </a:spcAft>
            <a:buNone/>
          </a:pPr>
          <a:r>
            <a:rPr lang="en-US" sz="1000" i="1" kern="1200"/>
            <a:t>“Don't let them do it to you! Fight back and it will go away.” </a:t>
          </a:r>
          <a:endParaRPr lang="en-US" sz="1000" kern="1200"/>
        </a:p>
      </dsp:txBody>
      <dsp:txXfrm>
        <a:off x="4220283" y="3109404"/>
        <a:ext cx="1406761" cy="766561"/>
      </dsp:txXfrm>
    </dsp:sp>
    <dsp:sp modelId="{A41474F2-3AF7-4F9E-BA1D-6B7DC17075DF}">
      <dsp:nvSpPr>
        <dsp:cNvPr id="0" name=""/>
        <dsp:cNvSpPr/>
      </dsp:nvSpPr>
      <dsp:spPr>
        <a:xfrm rot="10800000">
          <a:off x="0" y="1298059"/>
          <a:ext cx="5627044" cy="13098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4 strategies that have </a:t>
          </a:r>
          <a:r>
            <a:rPr lang="en-US" sz="1800" b="1" kern="1200"/>
            <a:t>good intentions </a:t>
          </a:r>
          <a:r>
            <a:rPr lang="en-US" sz="1800" kern="1200"/>
            <a:t>with regards to dealing with racism, but often do </a:t>
          </a:r>
          <a:r>
            <a:rPr lang="en-US" sz="1800" b="1" kern="1200"/>
            <a:t>more harm than good. </a:t>
          </a:r>
        </a:p>
      </dsp:txBody>
      <dsp:txXfrm rot="10800000">
        <a:off x="0" y="1298059"/>
        <a:ext cx="5627044" cy="851095"/>
      </dsp:txXfrm>
    </dsp:sp>
    <dsp:sp modelId="{F526DA8D-BA82-4A68-B251-AA9246F6EA38}">
      <dsp:nvSpPr>
        <dsp:cNvPr id="0" name=""/>
        <dsp:cNvSpPr/>
      </dsp:nvSpPr>
      <dsp:spPr>
        <a:xfrm rot="10800000">
          <a:off x="0" y="992"/>
          <a:ext cx="5627044" cy="130984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BE" sz="1800" b="1" kern="1200"/>
            <a:t>Strategies to cope with racism</a:t>
          </a:r>
          <a:endParaRPr lang="en-US" sz="1800" kern="1200"/>
        </a:p>
      </dsp:txBody>
      <dsp:txXfrm rot="10800000">
        <a:off x="0" y="992"/>
        <a:ext cx="5627044" cy="8510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28DA-2C1B-4EB2-90EE-D5EFCD4ADBBC}" type="datetimeFigureOut">
              <a:rPr lang="nl-BE"/>
              <a:t>28/10/2022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5AEA5-E666-44BE-8418-62B8C3EBCCB5}" type="slidenum">
              <a:rPr lang="nl-BE"/>
              <a:t>‹#›</a:t>
            </a:fld>
            <a:endParaRPr lang="en-US"/>
          </a:p>
        </p:txBody>
      </p:sp>
    </p:spTree>
    <p:extLst>
      <p:ext uri="{BB962C8B-B14F-4D97-AF65-F5344CB8AC3E}">
        <p14:creationId xmlns:p14="http://schemas.microsoft.com/office/powerpoint/2010/main" val="261001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F80789E-7781-44BD-B020-EDEB752FD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DFC84BB-458F-4B37-A299-6392C4E61A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fr-FR"/>
          </a:p>
        </p:txBody>
      </p:sp>
      <p:sp>
        <p:nvSpPr>
          <p:cNvPr id="11268" name="Slide Number Placeholder 3">
            <a:extLst>
              <a:ext uri="{FF2B5EF4-FFF2-40B4-BE49-F238E27FC236}">
                <a16:creationId xmlns:a16="http://schemas.microsoft.com/office/drawing/2014/main" id="{88DE2BC1-74A7-4F5D-A250-B53C63ABF3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86" charset="-128"/>
              </a:defRPr>
            </a:lvl1pPr>
            <a:lvl2pPr marL="37931725" indent="-37474525">
              <a:defRPr>
                <a:solidFill>
                  <a:schemeClr val="tx1"/>
                </a:solidFill>
                <a:latin typeface="Arial" panose="020B0604020202020204" pitchFamily="34" charset="0"/>
                <a:ea typeface="ヒラギノ角ゴ Pro W3" pitchFamily="-86" charset="-128"/>
              </a:defRPr>
            </a:lvl2pPr>
            <a:lvl3pPr marL="1143000" indent="-228600">
              <a:defRPr>
                <a:solidFill>
                  <a:schemeClr val="tx1"/>
                </a:solidFill>
                <a:latin typeface="Arial" panose="020B0604020202020204" pitchFamily="34" charset="0"/>
                <a:ea typeface="ヒラギノ角ゴ Pro W3" pitchFamily="-86" charset="-128"/>
              </a:defRPr>
            </a:lvl3pPr>
            <a:lvl4pPr marL="1600200" indent="-228600">
              <a:defRPr>
                <a:solidFill>
                  <a:schemeClr val="tx1"/>
                </a:solidFill>
                <a:latin typeface="Arial" panose="020B0604020202020204" pitchFamily="34" charset="0"/>
                <a:ea typeface="ヒラギノ角ゴ Pro W3" pitchFamily="-86" charset="-128"/>
              </a:defRPr>
            </a:lvl4pPr>
            <a:lvl5pPr marL="2057400" indent="-228600">
              <a:defRPr>
                <a:solidFill>
                  <a:schemeClr val="tx1"/>
                </a:solidFill>
                <a:latin typeface="Arial" panose="020B0604020202020204" pitchFamily="34" charset="0"/>
                <a:ea typeface="ヒラギノ角ゴ Pro W3" pitchFamily="-86"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9pPr>
          </a:lstStyle>
          <a:p>
            <a:fld id="{3CAF4020-D6AB-40E2-8CB3-FCB1634C7D1C}" type="slidenum">
              <a:rPr lang="en-US" altLang="fr-FR">
                <a:latin typeface="Calibri" panose="020F0502020204030204" pitchFamily="34" charset="0"/>
              </a:rPr>
              <a:pPr/>
              <a:t>1</a:t>
            </a:fld>
            <a:endParaRPr lang="en-US" altLang="fr-F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27</a:t>
            </a:fld>
            <a:endParaRPr lang="en-US"/>
          </a:p>
        </p:txBody>
      </p:sp>
    </p:spTree>
    <p:extLst>
      <p:ext uri="{BB962C8B-B14F-4D97-AF65-F5344CB8AC3E}">
        <p14:creationId xmlns:p14="http://schemas.microsoft.com/office/powerpoint/2010/main" val="28653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28</a:t>
            </a:fld>
            <a:endParaRPr lang="en-US"/>
          </a:p>
        </p:txBody>
      </p:sp>
    </p:spTree>
    <p:extLst>
      <p:ext uri="{BB962C8B-B14F-4D97-AF65-F5344CB8AC3E}">
        <p14:creationId xmlns:p14="http://schemas.microsoft.com/office/powerpoint/2010/main" val="254968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29</a:t>
            </a:fld>
            <a:endParaRPr lang="en-US"/>
          </a:p>
        </p:txBody>
      </p:sp>
    </p:spTree>
    <p:extLst>
      <p:ext uri="{BB962C8B-B14F-4D97-AF65-F5344CB8AC3E}">
        <p14:creationId xmlns:p14="http://schemas.microsoft.com/office/powerpoint/2010/main" val="288401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30</a:t>
            </a:fld>
            <a:endParaRPr lang="en-US"/>
          </a:p>
        </p:txBody>
      </p:sp>
    </p:spTree>
    <p:extLst>
      <p:ext uri="{BB962C8B-B14F-4D97-AF65-F5344CB8AC3E}">
        <p14:creationId xmlns:p14="http://schemas.microsoft.com/office/powerpoint/2010/main" val="63073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31</a:t>
            </a:fld>
            <a:endParaRPr lang="en-US"/>
          </a:p>
        </p:txBody>
      </p:sp>
    </p:spTree>
    <p:extLst>
      <p:ext uri="{BB962C8B-B14F-4D97-AF65-F5344CB8AC3E}">
        <p14:creationId xmlns:p14="http://schemas.microsoft.com/office/powerpoint/2010/main" val="84316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32</a:t>
            </a:fld>
            <a:endParaRPr lang="en-US"/>
          </a:p>
        </p:txBody>
      </p:sp>
    </p:spTree>
    <p:extLst>
      <p:ext uri="{BB962C8B-B14F-4D97-AF65-F5344CB8AC3E}">
        <p14:creationId xmlns:p14="http://schemas.microsoft.com/office/powerpoint/2010/main" val="65285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33</a:t>
            </a:fld>
            <a:endParaRPr lang="en-US"/>
          </a:p>
        </p:txBody>
      </p:sp>
    </p:spTree>
    <p:extLst>
      <p:ext uri="{BB962C8B-B14F-4D97-AF65-F5344CB8AC3E}">
        <p14:creationId xmlns:p14="http://schemas.microsoft.com/office/powerpoint/2010/main" val="502640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34</a:t>
            </a:fld>
            <a:endParaRPr lang="en-US"/>
          </a:p>
        </p:txBody>
      </p:sp>
    </p:spTree>
    <p:extLst>
      <p:ext uri="{BB962C8B-B14F-4D97-AF65-F5344CB8AC3E}">
        <p14:creationId xmlns:p14="http://schemas.microsoft.com/office/powerpoint/2010/main" val="417934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35</a:t>
            </a:fld>
            <a:endParaRPr lang="en-US"/>
          </a:p>
        </p:txBody>
      </p:sp>
    </p:spTree>
    <p:extLst>
      <p:ext uri="{BB962C8B-B14F-4D97-AF65-F5344CB8AC3E}">
        <p14:creationId xmlns:p14="http://schemas.microsoft.com/office/powerpoint/2010/main" val="330536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37</a:t>
            </a:fld>
            <a:endParaRPr lang="en-US"/>
          </a:p>
        </p:txBody>
      </p:sp>
    </p:spTree>
    <p:extLst>
      <p:ext uri="{BB962C8B-B14F-4D97-AF65-F5344CB8AC3E}">
        <p14:creationId xmlns:p14="http://schemas.microsoft.com/office/powerpoint/2010/main" val="389190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E2B9309-E014-4D1B-AB74-2564F02391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E4FC7FA-18C8-48FF-AC47-8C448EB03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fr-FR"/>
          </a:p>
        </p:txBody>
      </p:sp>
      <p:sp>
        <p:nvSpPr>
          <p:cNvPr id="13316" name="Slide Number Placeholder 3">
            <a:extLst>
              <a:ext uri="{FF2B5EF4-FFF2-40B4-BE49-F238E27FC236}">
                <a16:creationId xmlns:a16="http://schemas.microsoft.com/office/drawing/2014/main" id="{60C7B5C7-7E86-451C-9BB6-9A688FB24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86" charset="-128"/>
              </a:defRPr>
            </a:lvl1pPr>
            <a:lvl2pPr marL="37931725" indent="-37474525">
              <a:defRPr>
                <a:solidFill>
                  <a:schemeClr val="tx1"/>
                </a:solidFill>
                <a:latin typeface="Arial" panose="020B0604020202020204" pitchFamily="34" charset="0"/>
                <a:ea typeface="ヒラギノ角ゴ Pro W3" pitchFamily="-86" charset="-128"/>
              </a:defRPr>
            </a:lvl2pPr>
            <a:lvl3pPr marL="1143000" indent="-228600">
              <a:defRPr>
                <a:solidFill>
                  <a:schemeClr val="tx1"/>
                </a:solidFill>
                <a:latin typeface="Arial" panose="020B0604020202020204" pitchFamily="34" charset="0"/>
                <a:ea typeface="ヒラギノ角ゴ Pro W3" pitchFamily="-86" charset="-128"/>
              </a:defRPr>
            </a:lvl3pPr>
            <a:lvl4pPr marL="1600200" indent="-228600">
              <a:defRPr>
                <a:solidFill>
                  <a:schemeClr val="tx1"/>
                </a:solidFill>
                <a:latin typeface="Arial" panose="020B0604020202020204" pitchFamily="34" charset="0"/>
                <a:ea typeface="ヒラギノ角ゴ Pro W3" pitchFamily="-86" charset="-128"/>
              </a:defRPr>
            </a:lvl4pPr>
            <a:lvl5pPr marL="2057400" indent="-228600">
              <a:defRPr>
                <a:solidFill>
                  <a:schemeClr val="tx1"/>
                </a:solidFill>
                <a:latin typeface="Arial" panose="020B0604020202020204" pitchFamily="34" charset="0"/>
                <a:ea typeface="ヒラギノ角ゴ Pro W3" pitchFamily="-86"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86" charset="-128"/>
              </a:defRPr>
            </a:lvl9pPr>
          </a:lstStyle>
          <a:p>
            <a:fld id="{ACD4151F-CE20-445B-9ABF-594F298DE179}" type="slidenum">
              <a:rPr lang="en-US" altLang="fr-FR">
                <a:latin typeface="Calibri" panose="020F0502020204030204" pitchFamily="34" charset="0"/>
              </a:rPr>
              <a:pPr/>
              <a:t>3</a:t>
            </a:fld>
            <a:endParaRPr lang="en-US" altLang="fr-FR">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38</a:t>
            </a:fld>
            <a:endParaRPr lang="en-US"/>
          </a:p>
        </p:txBody>
      </p:sp>
    </p:spTree>
    <p:extLst>
      <p:ext uri="{BB962C8B-B14F-4D97-AF65-F5344CB8AC3E}">
        <p14:creationId xmlns:p14="http://schemas.microsoft.com/office/powerpoint/2010/main" val="154796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39</a:t>
            </a:fld>
            <a:endParaRPr lang="en-US"/>
          </a:p>
        </p:txBody>
      </p:sp>
    </p:spTree>
    <p:extLst>
      <p:ext uri="{BB962C8B-B14F-4D97-AF65-F5344CB8AC3E}">
        <p14:creationId xmlns:p14="http://schemas.microsoft.com/office/powerpoint/2010/main" val="915401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40</a:t>
            </a:fld>
            <a:endParaRPr lang="en-US"/>
          </a:p>
        </p:txBody>
      </p:sp>
    </p:spTree>
    <p:extLst>
      <p:ext uri="{BB962C8B-B14F-4D97-AF65-F5344CB8AC3E}">
        <p14:creationId xmlns:p14="http://schemas.microsoft.com/office/powerpoint/2010/main" val="894712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41</a:t>
            </a:fld>
            <a:endParaRPr lang="en-US"/>
          </a:p>
        </p:txBody>
      </p:sp>
    </p:spTree>
    <p:extLst>
      <p:ext uri="{BB962C8B-B14F-4D97-AF65-F5344CB8AC3E}">
        <p14:creationId xmlns:p14="http://schemas.microsoft.com/office/powerpoint/2010/main" val="2378341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42</a:t>
            </a:fld>
            <a:endParaRPr lang="en-US"/>
          </a:p>
        </p:txBody>
      </p:sp>
    </p:spTree>
    <p:extLst>
      <p:ext uri="{BB962C8B-B14F-4D97-AF65-F5344CB8AC3E}">
        <p14:creationId xmlns:p14="http://schemas.microsoft.com/office/powerpoint/2010/main" val="222794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43</a:t>
            </a:fld>
            <a:endParaRPr lang="en-US"/>
          </a:p>
        </p:txBody>
      </p:sp>
    </p:spTree>
    <p:extLst>
      <p:ext uri="{BB962C8B-B14F-4D97-AF65-F5344CB8AC3E}">
        <p14:creationId xmlns:p14="http://schemas.microsoft.com/office/powerpoint/2010/main" val="142430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44</a:t>
            </a:fld>
            <a:endParaRPr lang="en-US"/>
          </a:p>
        </p:txBody>
      </p:sp>
    </p:spTree>
    <p:extLst>
      <p:ext uri="{BB962C8B-B14F-4D97-AF65-F5344CB8AC3E}">
        <p14:creationId xmlns:p14="http://schemas.microsoft.com/office/powerpoint/2010/main" val="177058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45</a:t>
            </a:fld>
            <a:endParaRPr lang="en-US"/>
          </a:p>
        </p:txBody>
      </p:sp>
    </p:spTree>
    <p:extLst>
      <p:ext uri="{BB962C8B-B14F-4D97-AF65-F5344CB8AC3E}">
        <p14:creationId xmlns:p14="http://schemas.microsoft.com/office/powerpoint/2010/main" val="414829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48</a:t>
            </a:fld>
            <a:endParaRPr lang="en-US"/>
          </a:p>
        </p:txBody>
      </p:sp>
    </p:spTree>
    <p:extLst>
      <p:ext uri="{BB962C8B-B14F-4D97-AF65-F5344CB8AC3E}">
        <p14:creationId xmlns:p14="http://schemas.microsoft.com/office/powerpoint/2010/main" val="151374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A5AEA5-E666-44BE-8418-62B8C3EBCCB5}" type="slidenum">
              <a:rPr lang="nl-BE"/>
              <a:t>5</a:t>
            </a:fld>
            <a:endParaRPr lang="en-US"/>
          </a:p>
        </p:txBody>
      </p:sp>
    </p:spTree>
    <p:extLst>
      <p:ext uri="{BB962C8B-B14F-4D97-AF65-F5344CB8AC3E}">
        <p14:creationId xmlns:p14="http://schemas.microsoft.com/office/powerpoint/2010/main" val="15645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6</a:t>
            </a:fld>
            <a:endParaRPr lang="en-US"/>
          </a:p>
        </p:txBody>
      </p:sp>
    </p:spTree>
    <p:extLst>
      <p:ext uri="{BB962C8B-B14F-4D97-AF65-F5344CB8AC3E}">
        <p14:creationId xmlns:p14="http://schemas.microsoft.com/office/powerpoint/2010/main" val="128070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7</a:t>
            </a:fld>
            <a:endParaRPr lang="en-US"/>
          </a:p>
        </p:txBody>
      </p:sp>
    </p:spTree>
    <p:extLst>
      <p:ext uri="{BB962C8B-B14F-4D97-AF65-F5344CB8AC3E}">
        <p14:creationId xmlns:p14="http://schemas.microsoft.com/office/powerpoint/2010/main" val="342961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8</a:t>
            </a:fld>
            <a:endParaRPr lang="en-US"/>
          </a:p>
        </p:txBody>
      </p:sp>
    </p:spTree>
    <p:extLst>
      <p:ext uri="{BB962C8B-B14F-4D97-AF65-F5344CB8AC3E}">
        <p14:creationId xmlns:p14="http://schemas.microsoft.com/office/powerpoint/2010/main" val="292437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9</a:t>
            </a:fld>
            <a:endParaRPr lang="en-US"/>
          </a:p>
        </p:txBody>
      </p:sp>
    </p:spTree>
    <p:extLst>
      <p:ext uri="{BB962C8B-B14F-4D97-AF65-F5344CB8AC3E}">
        <p14:creationId xmlns:p14="http://schemas.microsoft.com/office/powerpoint/2010/main" val="18892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spcBef>
                <a:spcPts val="500"/>
              </a:spcBef>
              <a:buChar char="•"/>
            </a:pPr>
            <a:r>
              <a:rPr lang="en-US"/>
              <a:t>The importance of following certain </a:t>
            </a:r>
            <a:r>
              <a:rPr lang="en-US" b="1"/>
              <a:t>dietary regulations </a:t>
            </a:r>
            <a:r>
              <a:rPr lang="en-US"/>
              <a:t>and associated motivations (ex. halal/kosher: importance of ritual slaughter; religious regulations on how and when a meal should be prepared and consumed ex. Sabbath).</a:t>
            </a:r>
          </a:p>
          <a:p>
            <a:pPr marL="742950" lvl="1" indent="-285750" algn="just">
              <a:spcBef>
                <a:spcPts val="500"/>
              </a:spcBef>
              <a:buFont typeface="Arial"/>
              <a:buChar char="•"/>
            </a:pPr>
            <a:r>
              <a:rPr lang="en-US" b="1"/>
              <a:t>Sexual activities or relationships</a:t>
            </a:r>
            <a:r>
              <a:rPr lang="en-US"/>
              <a:t>: within some cultures, young people are not entitled to information about sexuality; circumcision of men or female genital cutting is a requirement.</a:t>
            </a:r>
            <a:endParaRPr lang="en-US">
              <a:cs typeface="Calibri"/>
            </a:endParaRPr>
          </a:p>
          <a:p>
            <a:pPr marL="742950" lvl="1" indent="-285750" algn="just">
              <a:spcBef>
                <a:spcPts val="500"/>
              </a:spcBef>
              <a:buFont typeface="Arial"/>
              <a:buChar char="•"/>
            </a:pPr>
            <a:r>
              <a:rPr lang="en-US" b="1"/>
              <a:t>Sexual abuse and/or sexual misconduct </a:t>
            </a:r>
            <a:r>
              <a:rPr lang="en-US"/>
              <a:t>is not discussed out of fear of stigma and exclusion from the group.</a:t>
            </a:r>
            <a:endParaRPr lang="en-US">
              <a:cs typeface="Calibri"/>
            </a:endParaRPr>
          </a:p>
          <a:p>
            <a:pPr marL="742950" lvl="1" indent="-285750" algn="just">
              <a:spcBef>
                <a:spcPts val="500"/>
              </a:spcBef>
              <a:buFont typeface="Arial"/>
              <a:buChar char="•"/>
            </a:pPr>
            <a:r>
              <a:rPr lang="en-US" b="1"/>
              <a:t>Gender diversity, gender expression and sexual orientation</a:t>
            </a:r>
            <a:r>
              <a:rPr lang="en-US"/>
              <a:t>, ex. homosexuality, that is different from the cultural norm is not tolerated in some cultures and is prohibited by law in some countries</a:t>
            </a:r>
            <a:endParaRPr lang="en-US">
              <a:cs typeface="Calibri"/>
            </a:endParaRPr>
          </a:p>
          <a:p>
            <a:pPr marL="742950" lvl="1" indent="-285750" algn="just">
              <a:spcBef>
                <a:spcPts val="500"/>
              </a:spcBef>
              <a:buFont typeface="Arial"/>
              <a:buChar char="•"/>
            </a:pPr>
            <a:r>
              <a:rPr lang="en-US" b="1"/>
              <a:t>Taboo around religious precepts</a:t>
            </a:r>
            <a:r>
              <a:rPr lang="en-US"/>
              <a:t>: some worshippers will consider criticism or mockery of their god(s) or religious leader(s) offensive; discussion about covering certain body parts, ex. headscarf or not.</a:t>
            </a:r>
            <a:endParaRPr lang="en-US">
              <a:cs typeface="Calibri"/>
            </a:endParaRPr>
          </a:p>
          <a:p>
            <a:pPr marL="742950" lvl="1" indent="-285750" algn="just">
              <a:spcBef>
                <a:spcPts val="500"/>
              </a:spcBef>
              <a:buFont typeface="Arial"/>
              <a:buChar char="•"/>
            </a:pPr>
            <a:r>
              <a:rPr lang="en-US" b="1"/>
              <a:t>Physical or mental illnesses and disabilities</a:t>
            </a:r>
            <a:r>
              <a:rPr lang="en-US"/>
              <a:t>: ex. HIV is attributed in some cultures to witchcraft, a disease of migrants, gay people or linked to prostitution.</a:t>
            </a:r>
            <a:endParaRPr lang="en-US">
              <a:cs typeface="Calibri"/>
            </a:endParaRPr>
          </a:p>
          <a:p>
            <a:pPr marL="742950" lvl="1" indent="-285750" algn="just">
              <a:spcBef>
                <a:spcPts val="500"/>
              </a:spcBef>
              <a:buFont typeface="Arial"/>
              <a:buChar char="•"/>
            </a:pPr>
            <a:r>
              <a:rPr lang="en-US" b="1"/>
              <a:t>Respect for the hierarchy within families </a:t>
            </a:r>
            <a:r>
              <a:rPr lang="en-US"/>
              <a:t>ex. older people have a say and cannot be argued against.</a:t>
            </a:r>
            <a:endParaRPr lang="en-US">
              <a:cs typeface="Calibri"/>
            </a:endParaRPr>
          </a:p>
          <a:p>
            <a:pPr marL="742950" lvl="1" indent="-285750" algn="just">
              <a:spcBef>
                <a:spcPts val="500"/>
              </a:spcBef>
              <a:buFont typeface="Arial"/>
              <a:buChar char="•"/>
            </a:pPr>
            <a:endParaRPr lang="en-US">
              <a:cs typeface="Calibri"/>
            </a:endParaRPr>
          </a:p>
          <a:p>
            <a:pPr marL="742950" lvl="1" indent="-285750" algn="just">
              <a:spcBef>
                <a:spcPts val="500"/>
              </a:spcBef>
              <a:buFont typeface="Arial"/>
              <a:buChar char="•"/>
            </a:pPr>
            <a:endParaRPr lang="en-US">
              <a:cs typeface="Calibri"/>
            </a:endParaRPr>
          </a:p>
          <a:p>
            <a:pPr marL="742950" lvl="1" indent="-285750" algn="just">
              <a:spcBef>
                <a:spcPts val="500"/>
              </a:spcBef>
              <a:buFont typeface="Arial"/>
              <a:buChar char="•"/>
            </a:pPr>
            <a:endParaRPr lang="en-US">
              <a:cs typeface="Calibri"/>
            </a:endParaRPr>
          </a:p>
          <a:p>
            <a:pPr marL="742950" lvl="1" indent="-285750" algn="just">
              <a:spcBef>
                <a:spcPts val="500"/>
              </a:spcBef>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9A5AEA5-E666-44BE-8418-62B8C3EBCCB5}" type="slidenum">
              <a:rPr lang="nl-BE"/>
              <a:t>12</a:t>
            </a:fld>
            <a:endParaRPr lang="en-US"/>
          </a:p>
        </p:txBody>
      </p:sp>
    </p:spTree>
    <p:extLst>
      <p:ext uri="{BB962C8B-B14F-4D97-AF65-F5344CB8AC3E}">
        <p14:creationId xmlns:p14="http://schemas.microsoft.com/office/powerpoint/2010/main" val="209338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F9A5AEA5-E666-44BE-8418-62B8C3EBCCB5}" type="slidenum">
              <a:rPr lang="nl-BE" smtClean="0"/>
              <a:t>23</a:t>
            </a:fld>
            <a:endParaRPr lang="en-US"/>
          </a:p>
        </p:txBody>
      </p:sp>
    </p:spTree>
    <p:extLst>
      <p:ext uri="{BB962C8B-B14F-4D97-AF65-F5344CB8AC3E}">
        <p14:creationId xmlns:p14="http://schemas.microsoft.com/office/powerpoint/2010/main" val="1480377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Espace réservé du texte 2"/>
          <p:cNvSpPr>
            <a:spLocks noGrp="1"/>
          </p:cNvSpPr>
          <p:nvPr>
            <p:ph type="body" idx="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235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spTree>
      <p:nvGrpSpPr>
        <p:cNvPr id="1" name=""/>
        <p:cNvGrpSpPr/>
        <p:nvPr/>
      </p:nvGrpSpPr>
      <p:grpSpPr>
        <a:xfrm>
          <a:off x="0" y="0"/>
          <a:ext cx="0" cy="0"/>
          <a:chOff x="0" y="0"/>
          <a:chExt cx="0" cy="0"/>
        </a:xfrm>
      </p:grpSpPr>
      <p:sp>
        <p:nvSpPr>
          <p:cNvPr id="3" name="Espace réservé de l’image 2"/>
          <p:cNvSpPr>
            <a:spLocks noGrp="1"/>
          </p:cNvSpPr>
          <p:nvPr>
            <p:ph type="pic" idx="1"/>
          </p:nvPr>
        </p:nvSpPr>
        <p:spPr>
          <a:xfrm>
            <a:off x="0" y="11875"/>
            <a:ext cx="12192000" cy="6170264"/>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5" name="Titre 1"/>
          <p:cNvSpPr>
            <a:spLocks noGrp="1"/>
          </p:cNvSpPr>
          <p:nvPr>
            <p:ph type="title"/>
          </p:nvPr>
        </p:nvSpPr>
        <p:spPr>
          <a:xfrm>
            <a:off x="0" y="0"/>
            <a:ext cx="3375374" cy="1530625"/>
          </a:xfrm>
          <a:prstGeom prst="rect">
            <a:avLst/>
          </a:prstGeom>
          <a:solidFill>
            <a:srgbClr val="00196D">
              <a:alpha val="69804"/>
            </a:srgbClr>
          </a:solidFill>
        </p:spPr>
        <p:txBody>
          <a:bodyPr lIns="288000" tIns="288000" rIns="288000" bIns="288000"/>
          <a:lstStyle>
            <a:lvl1pPr>
              <a:defRPr sz="3200">
                <a:solidFill>
                  <a:schemeClr val="bg1"/>
                </a:solidFill>
              </a:defRPr>
            </a:lvl1pPr>
          </a:lstStyle>
          <a:p>
            <a:r>
              <a:rPr lang="en-US"/>
              <a:t>Click to edit Master title style</a:t>
            </a:r>
            <a:endParaRPr lang="fr-FR"/>
          </a:p>
        </p:txBody>
      </p:sp>
      <p:sp>
        <p:nvSpPr>
          <p:cNvPr id="6" name="Espace réservé du texte 3"/>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7238332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spTree>
      <p:nvGrpSpPr>
        <p:cNvPr id="1" name=""/>
        <p:cNvGrpSpPr/>
        <p:nvPr/>
      </p:nvGrpSpPr>
      <p:grpSpPr>
        <a:xfrm>
          <a:off x="0" y="0"/>
          <a:ext cx="0" cy="0"/>
          <a:chOff x="0" y="0"/>
          <a:chExt cx="0" cy="0"/>
        </a:xfrm>
      </p:grpSpPr>
      <p:sp>
        <p:nvSpPr>
          <p:cNvPr id="3" name="Espace réservé de l’image 2"/>
          <p:cNvSpPr>
            <a:spLocks noGrp="1"/>
          </p:cNvSpPr>
          <p:nvPr>
            <p:ph type="pic" idx="1"/>
          </p:nvPr>
        </p:nvSpPr>
        <p:spPr>
          <a:xfrm>
            <a:off x="0" y="0"/>
            <a:ext cx="12192000" cy="6182139"/>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2" name="Titre 1"/>
          <p:cNvSpPr>
            <a:spLocks noGrp="1"/>
          </p:cNvSpPr>
          <p:nvPr>
            <p:ph type="title"/>
          </p:nvPr>
        </p:nvSpPr>
        <p:spPr>
          <a:xfrm>
            <a:off x="8816626" y="0"/>
            <a:ext cx="3375374" cy="1530625"/>
          </a:xfrm>
          <a:prstGeom prst="rect">
            <a:avLst/>
          </a:prstGeom>
          <a:solidFill>
            <a:srgbClr val="00196D">
              <a:alpha val="69804"/>
            </a:srgbClr>
          </a:solidFill>
        </p:spPr>
        <p:txBody>
          <a:bodyPr lIns="288000" tIns="288000" rIns="288000" bIns="288000"/>
          <a:lstStyle>
            <a:lvl1pPr>
              <a:defRPr sz="3200">
                <a:solidFill>
                  <a:schemeClr val="bg1"/>
                </a:solidFill>
              </a:defRPr>
            </a:lvl1pPr>
          </a:lstStyle>
          <a:p>
            <a:r>
              <a:rPr lang="en-US"/>
              <a:t>Click to edit Master title style</a:t>
            </a:r>
            <a:endParaRPr lang="fr-FR"/>
          </a:p>
        </p:txBody>
      </p:sp>
      <p:sp>
        <p:nvSpPr>
          <p:cNvPr id="4" name="Espace réservé du texte 3"/>
          <p:cNvSpPr>
            <a:spLocks noGrp="1"/>
          </p:cNvSpPr>
          <p:nvPr>
            <p:ph type="body" sz="half" idx="2"/>
          </p:nvPr>
        </p:nvSpPr>
        <p:spPr>
          <a:xfrm>
            <a:off x="8561793" y="146186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51737665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2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6D38B35-77BE-44FB-8D4A-F0B93EAE1B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9538" y="6294438"/>
            <a:ext cx="18129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3"/>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p:cNvSpPr>
            <a:spLocks noGrp="1"/>
          </p:cNvSpPr>
          <p:nvPr>
            <p:ph type="title"/>
          </p:nvPr>
        </p:nvSpPr>
        <p:spPr>
          <a:xfrm>
            <a:off x="838200" y="365125"/>
            <a:ext cx="10515600" cy="1325563"/>
          </a:xfrm>
          <a:prstGeom prst="rect">
            <a:avLst/>
          </a:prstGeom>
        </p:spPr>
        <p:txBody>
          <a:bodyPr/>
          <a:lstStyle>
            <a:lvl1pPr>
              <a:defRPr>
                <a:solidFill>
                  <a:schemeClr val="bg1"/>
                </a:solidFill>
              </a:defRPr>
            </a:lvl1pPr>
          </a:lstStyle>
          <a:p>
            <a:r>
              <a:rPr lang="en-US"/>
              <a:t>Click to edit Master title style</a:t>
            </a:r>
            <a:endParaRPr lang="fr-FR"/>
          </a:p>
        </p:txBody>
      </p:sp>
    </p:spTree>
    <p:extLst>
      <p:ext uri="{BB962C8B-B14F-4D97-AF65-F5344CB8AC3E}">
        <p14:creationId xmlns:p14="http://schemas.microsoft.com/office/powerpoint/2010/main" val="95309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en-US"/>
              <a:t>Click to edit Master title style</a:t>
            </a:r>
            <a:endParaRPr lang="fr-FR"/>
          </a:p>
        </p:txBody>
      </p:sp>
      <p:sp>
        <p:nvSpPr>
          <p:cNvPr id="3" name="Espace réservé du texte 2"/>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19743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fr-FR"/>
          </a:p>
        </p:txBody>
      </p:sp>
      <p:sp>
        <p:nvSpPr>
          <p:cNvPr id="3" name="Espace réservé du texte 2"/>
          <p:cNvSpPr>
            <a:spLocks noGrp="1"/>
          </p:cNvSpPr>
          <p:nvPr>
            <p:ph type="body" idx="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Espace réservé du contenu 2"/>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p:cNvSpPr>
            <a:spLocks noGrp="1"/>
          </p:cNvSpPr>
          <p:nvPr>
            <p:ph type="body" idx="1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Espace réservé du contenu 2"/>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505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fr-FR"/>
          </a:p>
        </p:txBody>
      </p:sp>
      <p:sp>
        <p:nvSpPr>
          <p:cNvPr id="4" name="Espace réservé du contenu 3"/>
          <p:cNvSpPr>
            <a:spLocks noGrp="1"/>
          </p:cNvSpPr>
          <p:nvPr>
            <p:ph sz="half" idx="2"/>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Espace réservé du contenu 3"/>
          <p:cNvSpPr>
            <a:spLocks noGrp="1"/>
          </p:cNvSpPr>
          <p:nvPr>
            <p:ph sz="half" idx="10"/>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9140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Espace réservé du contenu 3"/>
          <p:cNvSpPr>
            <a:spLocks noGrp="1"/>
          </p:cNvSpPr>
          <p:nvPr>
            <p:ph sz="half" idx="10"/>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09583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06836"/>
          </a:xfrm>
          <a:prstGeom prst="rect">
            <a:avLst/>
          </a:prstGeom>
        </p:spPr>
        <p:txBody>
          <a:bodyPr/>
          <a:lstStyle/>
          <a:p>
            <a:r>
              <a:rPr lang="en-US"/>
              <a:t>Click to edit Master title style</a:t>
            </a:r>
            <a:endParaRPr lang="fr-FR"/>
          </a:p>
        </p:txBody>
      </p:sp>
      <p:sp>
        <p:nvSpPr>
          <p:cNvPr id="4" name="Espace réservé du contenu 3"/>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283768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p:cNvSpPr>
            <a:spLocks noGrp="1"/>
          </p:cNvSpPr>
          <p:nvPr>
            <p:ph type="title"/>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en-US"/>
              <a:t>Click to edit Master title style</a:t>
            </a:r>
            <a:endParaRPr lang="fr-FR"/>
          </a:p>
        </p:txBody>
      </p:sp>
      <p:sp>
        <p:nvSpPr>
          <p:cNvPr id="3" name="Espace réservé de l’image 2"/>
          <p:cNvSpPr>
            <a:spLocks noGrp="1"/>
          </p:cNvSpPr>
          <p:nvPr>
            <p:ph type="pic" idx="1"/>
          </p:nvPr>
        </p:nvSpPr>
        <p:spPr>
          <a:xfrm>
            <a:off x="839788" y="2266251"/>
            <a:ext cx="3265073" cy="220404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1" name="Espace réservé du texte 3"/>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p:cNvSpPr>
            <a:spLocks noGrp="1"/>
          </p:cNvSpPr>
          <p:nvPr>
            <p:ph type="pic" idx="16"/>
          </p:nvPr>
        </p:nvSpPr>
        <p:spPr>
          <a:xfrm>
            <a:off x="8230241" y="2266251"/>
            <a:ext cx="3265073" cy="220404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14" name="Espace réservé de l’image 2"/>
          <p:cNvSpPr>
            <a:spLocks noGrp="1"/>
          </p:cNvSpPr>
          <p:nvPr>
            <p:ph type="pic" idx="17"/>
          </p:nvPr>
        </p:nvSpPr>
        <p:spPr>
          <a:xfrm>
            <a:off x="4535014" y="2266251"/>
            <a:ext cx="3265073" cy="220404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Tree>
    <p:extLst>
      <p:ext uri="{BB962C8B-B14F-4D97-AF65-F5344CB8AC3E}">
        <p14:creationId xmlns:p14="http://schemas.microsoft.com/office/powerpoint/2010/main" val="395242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sp>
        <p:nvSpPr>
          <p:cNvPr id="7" name="Espace réservé du contenu 3"/>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p:cNvSpPr>
            <a:spLocks noGrp="1"/>
          </p:cNvSpPr>
          <p:nvPr>
            <p:ph type="title"/>
          </p:nvPr>
        </p:nvSpPr>
        <p:spPr>
          <a:xfrm>
            <a:off x="839788" y="702527"/>
            <a:ext cx="3375374" cy="1137424"/>
          </a:xfrm>
          <a:prstGeom prst="rect">
            <a:avLst/>
          </a:prstGeom>
        </p:spPr>
        <p:txBody>
          <a:bodyPr/>
          <a:lstStyle>
            <a:lvl1pPr>
              <a:defRPr sz="3200">
                <a:solidFill>
                  <a:srgbClr val="0033A0"/>
                </a:solidFill>
              </a:defRPr>
            </a:lvl1pPr>
          </a:lstStyle>
          <a:p>
            <a:r>
              <a:rPr lang="en-US"/>
              <a:t>Click to edit Master title style</a:t>
            </a:r>
            <a:endParaRPr lang="fr-FR"/>
          </a:p>
        </p:txBody>
      </p:sp>
      <p:sp>
        <p:nvSpPr>
          <p:cNvPr id="11" name="Espace réservé du texte 3"/>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214652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5693DEC1-6316-43BC-B7D9-19D7FF0769F3}"/>
              </a:ext>
            </a:extLst>
          </p:cNvPr>
          <p:cNvSpPr>
            <a:spLocks noGrp="1"/>
          </p:cNvSpPr>
          <p:nvPr>
            <p:ph type="body" idx="1"/>
          </p:nvPr>
        </p:nvSpPr>
        <p:spPr bwMode="auto">
          <a:xfrm>
            <a:off x="1422400" y="1825625"/>
            <a:ext cx="9931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7" name="Espace réservé du titre 7">
            <a:extLst>
              <a:ext uri="{FF2B5EF4-FFF2-40B4-BE49-F238E27FC236}">
                <a16:creationId xmlns:a16="http://schemas.microsoft.com/office/drawing/2014/main" id="{8F2622A8-BD91-4BED-B963-D6947B7023F9}"/>
              </a:ext>
            </a:extLst>
          </p:cNvPr>
          <p:cNvSpPr>
            <a:spLocks noGrp="1"/>
          </p:cNvSpPr>
          <p:nvPr>
            <p:ph type="title"/>
          </p:nvPr>
        </p:nvSpPr>
        <p:spPr bwMode="auto">
          <a:xfrm>
            <a:off x="1404938" y="0"/>
            <a:ext cx="994886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grpSp>
        <p:nvGrpSpPr>
          <p:cNvPr id="1028" name="Group 9">
            <a:extLst>
              <a:ext uri="{FF2B5EF4-FFF2-40B4-BE49-F238E27FC236}">
                <a16:creationId xmlns:a16="http://schemas.microsoft.com/office/drawing/2014/main" id="{29CF413D-A446-46C2-864F-7CD5DCBD4E2D}"/>
              </a:ext>
            </a:extLst>
          </p:cNvPr>
          <p:cNvGrpSpPr>
            <a:grpSpLocks/>
          </p:cNvGrpSpPr>
          <p:nvPr userDrawn="1"/>
        </p:nvGrpSpPr>
        <p:grpSpPr bwMode="auto">
          <a:xfrm>
            <a:off x="2974975" y="6273307"/>
            <a:ext cx="4801394" cy="580626"/>
            <a:chOff x="2674409" y="6277326"/>
            <a:chExt cx="4801660" cy="580674"/>
          </a:xfrm>
        </p:grpSpPr>
        <p:pic>
          <p:nvPicPr>
            <p:cNvPr id="1032" name="Picture 7">
              <a:extLst>
                <a:ext uri="{FF2B5EF4-FFF2-40B4-BE49-F238E27FC236}">
                  <a16:creationId xmlns:a16="http://schemas.microsoft.com/office/drawing/2014/main" id="{9C25EFA9-114C-417E-A490-E8837FD1BB9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74409" y="6380162"/>
              <a:ext cx="585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a:extLst>
                <a:ext uri="{FF2B5EF4-FFF2-40B4-BE49-F238E27FC236}">
                  <a16:creationId xmlns:a16="http://schemas.microsoft.com/office/drawing/2014/main" id="{C7C6C166-0520-47E5-A122-818FACFD6E2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19136" y="6277326"/>
              <a:ext cx="2556933" cy="58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8AAC389-D171-45BE-B480-679BC330393B}"/>
                </a:ext>
              </a:extLst>
            </p:cNvPr>
            <p:cNvSpPr txBox="1"/>
            <p:nvPr userDrawn="1"/>
          </p:nvSpPr>
          <p:spPr>
            <a:xfrm>
              <a:off x="3263405" y="6388102"/>
              <a:ext cx="1495508" cy="369363"/>
            </a:xfrm>
            <a:prstGeom prst="rect">
              <a:avLst/>
            </a:prstGeom>
            <a:noFill/>
          </p:spPr>
          <p:txBody>
            <a:bodyPr wrap="square">
              <a:spAutoFit/>
            </a:bodyPr>
            <a:lstStyle>
              <a:lvl1pPr>
                <a:defRPr sz="2400">
                  <a:solidFill>
                    <a:schemeClr val="tx1"/>
                  </a:solidFill>
                  <a:latin typeface="Arial" panose="020B0604020202020204" pitchFamily="34" charset="0"/>
                  <a:ea typeface="ヒラギノ角ゴ Pro W3" pitchFamily="-86" charset="-128"/>
                </a:defRPr>
              </a:lvl1pPr>
              <a:lvl2pPr marL="37931725" indent="-37474525">
                <a:defRPr sz="2400">
                  <a:solidFill>
                    <a:schemeClr val="tx1"/>
                  </a:solidFill>
                  <a:latin typeface="Arial" panose="020B0604020202020204" pitchFamily="34" charset="0"/>
                  <a:ea typeface="ヒラギノ角ゴ Pro W3" pitchFamily="-86" charset="-128"/>
                </a:defRPr>
              </a:lvl2pPr>
              <a:lvl3pPr>
                <a:defRPr sz="2400">
                  <a:solidFill>
                    <a:schemeClr val="tx1"/>
                  </a:solidFill>
                  <a:latin typeface="Arial" panose="020B0604020202020204" pitchFamily="34" charset="0"/>
                  <a:ea typeface="ヒラギノ角ゴ Pro W3" pitchFamily="-86" charset="-128"/>
                </a:defRPr>
              </a:lvl3pPr>
              <a:lvl4pPr>
                <a:defRPr sz="2400">
                  <a:solidFill>
                    <a:schemeClr val="tx1"/>
                  </a:solidFill>
                  <a:latin typeface="Arial" panose="020B0604020202020204" pitchFamily="34" charset="0"/>
                  <a:ea typeface="ヒラギノ角ゴ Pro W3" pitchFamily="-86" charset="-128"/>
                </a:defRPr>
              </a:lvl4pPr>
              <a:lvl5pPr>
                <a:defRPr sz="2400">
                  <a:solidFill>
                    <a:schemeClr val="tx1"/>
                  </a:solidFill>
                  <a:latin typeface="Arial" panose="020B0604020202020204" pitchFamily="34" charset="0"/>
                  <a:ea typeface="ヒラギノ角ゴ Pro W3" pitchFamily="-86"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9pPr>
            </a:lstStyle>
            <a:p>
              <a:pPr>
                <a:defRPr/>
              </a:pPr>
              <a:r>
                <a:rPr lang="en-US" altLang="fr-FR" sz="900" b="1">
                  <a:solidFill>
                    <a:srgbClr val="404040"/>
                  </a:solidFill>
                </a:rPr>
                <a:t>Funded by </a:t>
              </a:r>
            </a:p>
            <a:p>
              <a:pPr>
                <a:defRPr/>
              </a:pPr>
              <a:r>
                <a:rPr lang="en-US" altLang="fr-FR" sz="900" b="1">
                  <a:solidFill>
                    <a:srgbClr val="404040"/>
                  </a:solidFill>
                </a:rPr>
                <a:t>the European Union</a:t>
              </a:r>
              <a:endParaRPr lang="en-US" altLang="fr-FR" sz="700" b="1"/>
            </a:p>
          </p:txBody>
        </p:sp>
      </p:grpSp>
      <p:pic>
        <p:nvPicPr>
          <p:cNvPr id="5" name="Picture 4">
            <a:extLst>
              <a:ext uri="{FF2B5EF4-FFF2-40B4-BE49-F238E27FC236}">
                <a16:creationId xmlns:a16="http://schemas.microsoft.com/office/drawing/2014/main" id="{17FDFAAB-A442-4367-8ABF-24F5427F598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990874" y="6289763"/>
            <a:ext cx="509067" cy="538053"/>
          </a:xfrm>
          <a:prstGeom prst="rect">
            <a:avLst/>
          </a:prstGeom>
        </p:spPr>
      </p:pic>
      <p:sp>
        <p:nvSpPr>
          <p:cNvPr id="2" name="Slide Number Placeholder 1">
            <a:extLst>
              <a:ext uri="{FF2B5EF4-FFF2-40B4-BE49-F238E27FC236}">
                <a16:creationId xmlns:a16="http://schemas.microsoft.com/office/drawing/2014/main" id="{AD48C296-2FEA-48D6-ACAD-9A51F3501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2E307-467E-453F-A661-1F8AD10BCB30}" type="slidenum">
              <a:rPr lang="en-BE" smtClean="0"/>
              <a:t>‹#›</a:t>
            </a:fld>
            <a:endParaRPr lang="en-BE"/>
          </a:p>
        </p:txBody>
      </p:sp>
      <p:pic>
        <p:nvPicPr>
          <p:cNvPr id="4" name="Picture 3" descr="A picture containing text&#10;&#10;Description automatically generated">
            <a:extLst>
              <a:ext uri="{FF2B5EF4-FFF2-40B4-BE49-F238E27FC236}">
                <a16:creationId xmlns:a16="http://schemas.microsoft.com/office/drawing/2014/main" id="{64D1E046-28B2-4DF6-905D-8CA5F527214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853592" y="6302084"/>
            <a:ext cx="975969" cy="514072"/>
          </a:xfrm>
          <a:prstGeom prst="rect">
            <a:avLst/>
          </a:prstGeom>
        </p:spPr>
      </p:pic>
      <p:pic>
        <p:nvPicPr>
          <p:cNvPr id="7" name="Picture 6" descr="Logo&#10;&#10;Description automatically generated">
            <a:extLst>
              <a:ext uri="{FF2B5EF4-FFF2-40B4-BE49-F238E27FC236}">
                <a16:creationId xmlns:a16="http://schemas.microsoft.com/office/drawing/2014/main" id="{63AEFD75-E4C6-4A83-A866-429E4EBA274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623337" y="6238660"/>
            <a:ext cx="609401" cy="609401"/>
          </a:xfrm>
          <a:prstGeom prst="rect">
            <a:avLst/>
          </a:prstGeom>
        </p:spPr>
      </p:pic>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57" r:id="rId4"/>
    <p:sldLayoutId id="2147484458" r:id="rId5"/>
    <p:sldLayoutId id="2147484459" r:id="rId6"/>
    <p:sldLayoutId id="2147484460" r:id="rId7"/>
    <p:sldLayoutId id="2147484461" r:id="rId8"/>
    <p:sldLayoutId id="2147484462" r:id="rId9"/>
    <p:sldLayoutId id="2147484478" r:id="rId10"/>
    <p:sldLayoutId id="2147484479" r:id="rId11"/>
    <p:sldLayoutId id="2147484463" r:id="rId12"/>
  </p:sldLayoutIdLst>
  <p:hf hdr="0" ftr="0" dt="0"/>
  <p:txStyles>
    <p:titleStyle>
      <a:lvl1pPr algn="l" rtl="0" eaLnBrk="0" fontAlgn="base" hangingPunct="0">
        <a:lnSpc>
          <a:spcPct val="90000"/>
        </a:lnSpc>
        <a:spcBef>
          <a:spcPct val="0"/>
        </a:spcBef>
        <a:spcAft>
          <a:spcPct val="0"/>
        </a:spcAft>
        <a:defRPr sz="4800" b="1" kern="1200">
          <a:solidFill>
            <a:srgbClr val="FFFFFF"/>
          </a:solidFill>
          <a:latin typeface="+mn-lt"/>
          <a:ea typeface="ヒラギノ角ゴ Pro W3" pitchFamily="-86" charset="-128"/>
          <a:cs typeface="ヒラギノ角ゴ Pro W3" pitchFamily="-86" charset="-128"/>
        </a:defRPr>
      </a:lvl1pPr>
      <a:lvl2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2pPr>
      <a:lvl3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3pPr>
      <a:lvl4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4pPr>
      <a:lvl5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5pPr>
      <a:lvl6pPr marL="4572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6pPr>
      <a:lvl7pPr marL="9144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7pPr>
      <a:lvl8pPr marL="13716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8pPr>
      <a:lvl9pPr marL="18288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ヒラギノ角ゴ Pro W3" pitchFamily="-86" charset="-128"/>
          <a:cs typeface="ヒラギノ角ゴ Pro W3" pitchFamily="-86"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ヒラギノ角ゴ Pro W3" pitchFamily="-86"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ヒラギノ角ゴ Pro W3" pitchFamily="-86"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zEdSdvFLU0" TargetMode="External"/><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orbitvzw.be/wp-content/uploads/2017/11/Kwaliteitsnota-bondgenotenstrategie-ORBIT031017defkleur.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1.png"/><Relationship Id="rId7" Type="http://schemas.openxmlformats.org/officeDocument/2006/relationships/image" Target="../media/image37.jpeg"/><Relationship Id="rId12"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36.jpeg"/><Relationship Id="rId11" Type="http://schemas.openxmlformats.org/officeDocument/2006/relationships/diagramColors" Target="../diagrams/colors3.xml"/><Relationship Id="rId5" Type="http://schemas.openxmlformats.org/officeDocument/2006/relationships/image" Target="../media/image35.jpeg"/><Relationship Id="rId10" Type="http://schemas.openxmlformats.org/officeDocument/2006/relationships/diagramQuickStyle" Target="../diagrams/quickStyle3.xml"/><Relationship Id="rId4" Type="http://schemas.openxmlformats.org/officeDocument/2006/relationships/image" Target="../media/image34.jpeg"/><Relationship Id="rId9"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video" Target="https://www.youtube.com/embed/5GlMS1M04J8?feature=oembed" TargetMode="External"/><Relationship Id="rId5" Type="http://schemas.openxmlformats.org/officeDocument/2006/relationships/image" Target="../media/image38.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6292107-E1BF-4AE3-93CB-A03794CC0931}"/>
              </a:ext>
            </a:extLst>
          </p:cNvPr>
          <p:cNvSpPr/>
          <p:nvPr/>
        </p:nvSpPr>
        <p:spPr>
          <a:xfrm>
            <a:off x="0" y="5961063"/>
            <a:ext cx="12192000" cy="89693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0250" name="Picture 9">
            <a:extLst>
              <a:ext uri="{FF2B5EF4-FFF2-40B4-BE49-F238E27FC236}">
                <a16:creationId xmlns:a16="http://schemas.microsoft.com/office/drawing/2014/main" id="{8FE80604-5B38-42DF-9D7D-D7991886264E}"/>
              </a:ext>
            </a:extLst>
          </p:cNvPr>
          <p:cNvPicPr>
            <a:picLocks noChangeAspect="1"/>
          </p:cNvPicPr>
          <p:nvPr/>
        </p:nvPicPr>
        <p:blipFill>
          <a:blip r:embed="rId4">
            <a:extLst>
              <a:ext uri="{28A0092B-C50C-407E-A947-70E740481C1C}">
                <a14:useLocalDpi xmlns:a14="http://schemas.microsoft.com/office/drawing/2010/main" val="0"/>
              </a:ext>
            </a:extLst>
          </a:blip>
          <a:srcRect l="7874" t="17299" r="5800" b="19644"/>
          <a:stretch>
            <a:fillRect/>
          </a:stretch>
        </p:blipFill>
        <p:spPr bwMode="auto">
          <a:xfrm>
            <a:off x="5432425" y="6096000"/>
            <a:ext cx="17033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Box 10">
            <a:extLst>
              <a:ext uri="{FF2B5EF4-FFF2-40B4-BE49-F238E27FC236}">
                <a16:creationId xmlns:a16="http://schemas.microsoft.com/office/drawing/2014/main" id="{D5CCDCA1-AABD-4430-9ECE-39A4CDCF137C}"/>
              </a:ext>
            </a:extLst>
          </p:cNvPr>
          <p:cNvSpPr txBox="1">
            <a:spLocks noChangeArrowheads="1"/>
          </p:cNvSpPr>
          <p:nvPr/>
        </p:nvSpPr>
        <p:spPr bwMode="auto">
          <a:xfrm>
            <a:off x="4347556" y="1270000"/>
            <a:ext cx="5032982"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r">
              <a:lnSpc>
                <a:spcPts val="4600"/>
              </a:lnSpc>
              <a:spcBef>
                <a:spcPct val="0"/>
              </a:spcBef>
              <a:buFontTx/>
              <a:buNone/>
            </a:pPr>
            <a:r>
              <a:rPr lang="en-US" altLang="fr-FR" sz="4000" b="1">
                <a:solidFill>
                  <a:schemeClr val="bg1"/>
                </a:solidFill>
                <a:latin typeface="Lucida Grande" pitchFamily="-86" charset="0"/>
              </a:rPr>
              <a:t>CARING FOR UNACCOMPANIED MIGRANT CHILDREN</a:t>
            </a:r>
            <a:endParaRPr lang="nl-BE" altLang="fr-FR" sz="4000" b="1">
              <a:solidFill>
                <a:schemeClr val="bg1"/>
              </a:solidFill>
              <a:latin typeface="Lucida Grande" pitchFamily="-86" charset="0"/>
            </a:endParaRPr>
          </a:p>
        </p:txBody>
      </p:sp>
      <p:sp>
        <p:nvSpPr>
          <p:cNvPr id="10252" name="TextBox 11">
            <a:extLst>
              <a:ext uri="{FF2B5EF4-FFF2-40B4-BE49-F238E27FC236}">
                <a16:creationId xmlns:a16="http://schemas.microsoft.com/office/drawing/2014/main" id="{74874976-42A3-4A5B-82AA-DE947E3741E7}"/>
              </a:ext>
            </a:extLst>
          </p:cNvPr>
          <p:cNvSpPr txBox="1">
            <a:spLocks noChangeArrowheads="1"/>
          </p:cNvSpPr>
          <p:nvPr/>
        </p:nvSpPr>
        <p:spPr bwMode="auto">
          <a:xfrm>
            <a:off x="9532938" y="1270000"/>
            <a:ext cx="29749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nSpc>
                <a:spcPts val="3600"/>
              </a:lnSpc>
              <a:spcBef>
                <a:spcPct val="0"/>
              </a:spcBef>
              <a:buFontTx/>
              <a:buNone/>
            </a:pPr>
            <a:r>
              <a:rPr lang="en-GB" altLang="fr-FR" sz="3000">
                <a:solidFill>
                  <a:srgbClr val="F3008A"/>
                </a:solidFill>
                <a:latin typeface="Lucida Grande" pitchFamily="-86" charset="0"/>
              </a:rPr>
              <a:t>A training manual for foster carers</a:t>
            </a:r>
          </a:p>
        </p:txBody>
      </p:sp>
      <p:sp>
        <p:nvSpPr>
          <p:cNvPr id="13" name="TextBox 12">
            <a:extLst>
              <a:ext uri="{FF2B5EF4-FFF2-40B4-BE49-F238E27FC236}">
                <a16:creationId xmlns:a16="http://schemas.microsoft.com/office/drawing/2014/main" id="{E1228C5F-817E-4806-A00D-221ACDE54EA4}"/>
              </a:ext>
            </a:extLst>
          </p:cNvPr>
          <p:cNvSpPr txBox="1"/>
          <p:nvPr/>
        </p:nvSpPr>
        <p:spPr>
          <a:xfrm>
            <a:off x="9567863" y="2854325"/>
            <a:ext cx="2743200" cy="369888"/>
          </a:xfrm>
          <a:prstGeom prst="rect">
            <a:avLst/>
          </a:prstGeom>
          <a:noFill/>
        </p:spPr>
        <p:txBody>
          <a:bodyPr>
            <a:spAutoFit/>
          </a:bodyPr>
          <a:lstStyle/>
          <a:p>
            <a:pPr>
              <a:defRPr/>
            </a:pPr>
            <a:r>
              <a:rPr lang="nl-BE" spc="-100">
                <a:solidFill>
                  <a:schemeClr val="bg1"/>
                </a:solidFill>
                <a:latin typeface="Lucida Grande"/>
                <a:cs typeface="Lucida Grande"/>
              </a:rPr>
              <a:t>BELGIUM</a:t>
            </a:r>
            <a:endParaRPr lang="en-GB" spc="-100">
              <a:solidFill>
                <a:schemeClr val="bg1"/>
              </a:solidFill>
              <a:latin typeface="Lucida Grande"/>
              <a:cs typeface="Lucida Grande"/>
            </a:endParaRPr>
          </a:p>
        </p:txBody>
      </p:sp>
      <p:cxnSp>
        <p:nvCxnSpPr>
          <p:cNvPr id="43" name="Straight Connector 42">
            <a:extLst>
              <a:ext uri="{FF2B5EF4-FFF2-40B4-BE49-F238E27FC236}">
                <a16:creationId xmlns:a16="http://schemas.microsoft.com/office/drawing/2014/main" id="{FB3BCC6D-D85A-4293-AC17-2F039F6F0791}"/>
              </a:ext>
            </a:extLst>
          </p:cNvPr>
          <p:cNvCxnSpPr/>
          <p:nvPr/>
        </p:nvCxnSpPr>
        <p:spPr>
          <a:xfrm rot="5400000">
            <a:off x="8628063" y="2244725"/>
            <a:ext cx="1643062" cy="1588"/>
          </a:xfrm>
          <a:prstGeom prst="line">
            <a:avLst/>
          </a:prstGeom>
          <a:ln w="22225" cap="flat" cmpd="sng" algn="ctr">
            <a:solidFill>
              <a:schemeClr val="bg2"/>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2E64655-8BF7-4A10-8378-E4A4A8A23F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8640" y="6033893"/>
            <a:ext cx="709299" cy="749686"/>
          </a:xfrm>
          <a:prstGeom prst="rect">
            <a:avLst/>
          </a:prstGeom>
        </p:spPr>
      </p:pic>
      <p:pic>
        <p:nvPicPr>
          <p:cNvPr id="18" name="Picture 7">
            <a:extLst>
              <a:ext uri="{FF2B5EF4-FFF2-40B4-BE49-F238E27FC236}">
                <a16:creationId xmlns:a16="http://schemas.microsoft.com/office/drawing/2014/main" id="{E535615E-E461-405B-8B23-872B786C8C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3725" y="6099444"/>
            <a:ext cx="94206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C1F3D2E9-BD0D-488D-BB2D-BDD3C975B5AB}"/>
              </a:ext>
            </a:extLst>
          </p:cNvPr>
          <p:cNvSpPr txBox="1"/>
          <p:nvPr/>
        </p:nvSpPr>
        <p:spPr bwMode="auto">
          <a:xfrm>
            <a:off x="3791946" y="6215856"/>
            <a:ext cx="1190778" cy="400110"/>
          </a:xfrm>
          <a:prstGeom prst="rect">
            <a:avLst/>
          </a:prstGeom>
          <a:noFill/>
        </p:spPr>
        <p:txBody>
          <a:bodyPr wrap="square">
            <a:spAutoFit/>
          </a:bodyPr>
          <a:lstStyle>
            <a:lvl1pPr>
              <a:defRPr sz="2400">
                <a:solidFill>
                  <a:schemeClr val="tx1"/>
                </a:solidFill>
                <a:latin typeface="Arial" panose="020B0604020202020204" pitchFamily="34" charset="0"/>
                <a:ea typeface="ヒラギノ角ゴ Pro W3" pitchFamily="-86" charset="-128"/>
              </a:defRPr>
            </a:lvl1pPr>
            <a:lvl2pPr marL="37931725" indent="-37474525">
              <a:defRPr sz="2400">
                <a:solidFill>
                  <a:schemeClr val="tx1"/>
                </a:solidFill>
                <a:latin typeface="Arial" panose="020B0604020202020204" pitchFamily="34" charset="0"/>
                <a:ea typeface="ヒラギノ角ゴ Pro W3" pitchFamily="-86" charset="-128"/>
              </a:defRPr>
            </a:lvl2pPr>
            <a:lvl3pPr>
              <a:defRPr sz="2400">
                <a:solidFill>
                  <a:schemeClr val="tx1"/>
                </a:solidFill>
                <a:latin typeface="Arial" panose="020B0604020202020204" pitchFamily="34" charset="0"/>
                <a:ea typeface="ヒラギノ角ゴ Pro W3" pitchFamily="-86" charset="-128"/>
              </a:defRPr>
            </a:lvl3pPr>
            <a:lvl4pPr>
              <a:defRPr sz="2400">
                <a:solidFill>
                  <a:schemeClr val="tx1"/>
                </a:solidFill>
                <a:latin typeface="Arial" panose="020B0604020202020204" pitchFamily="34" charset="0"/>
                <a:ea typeface="ヒラギノ角ゴ Pro W3" pitchFamily="-86" charset="-128"/>
              </a:defRPr>
            </a:lvl4pPr>
            <a:lvl5pPr>
              <a:defRPr sz="2400">
                <a:solidFill>
                  <a:schemeClr val="tx1"/>
                </a:solidFill>
                <a:latin typeface="Arial" panose="020B0604020202020204" pitchFamily="34" charset="0"/>
                <a:ea typeface="ヒラギノ角ゴ Pro W3" pitchFamily="-86"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86" charset="-128"/>
              </a:defRPr>
            </a:lvl9pPr>
          </a:lstStyle>
          <a:p>
            <a:pPr>
              <a:defRPr/>
            </a:pPr>
            <a:r>
              <a:rPr lang="en-US" altLang="fr-FR" sz="1000" b="1">
                <a:solidFill>
                  <a:srgbClr val="404040"/>
                </a:solidFill>
              </a:rPr>
              <a:t>Funded by the European Union</a:t>
            </a:r>
            <a:endParaRPr lang="en-US" altLang="fr-FR" sz="1000" b="1"/>
          </a:p>
        </p:txBody>
      </p:sp>
      <p:pic>
        <p:nvPicPr>
          <p:cNvPr id="4" name="Picture 3" descr="A picture containing text, scene, room, gambling house&#10;&#10;Description automatically generated">
            <a:extLst>
              <a:ext uri="{FF2B5EF4-FFF2-40B4-BE49-F238E27FC236}">
                <a16:creationId xmlns:a16="http://schemas.microsoft.com/office/drawing/2014/main" id="{77C5B0B3-DCA9-4665-A36E-2BA3F4D5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193" y="5981853"/>
            <a:ext cx="853766" cy="85376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1A1D8D0-AB4B-4F3D-AD21-2A347B8F93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8800" y="5981853"/>
            <a:ext cx="1440059" cy="758521"/>
          </a:xfrm>
          <a:prstGeom prst="rect">
            <a:avLst/>
          </a:prstGeom>
        </p:spPr>
      </p:pic>
    </p:spTree>
    <p:extLst>
      <p:ext uri="{BB962C8B-B14F-4D97-AF65-F5344CB8AC3E}">
        <p14:creationId xmlns:p14="http://schemas.microsoft.com/office/powerpoint/2010/main" val="141264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879A2389-4F9D-4AC0-B291-0AD307821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3" name="Title 19">
            <a:extLst>
              <a:ext uri="{FF2B5EF4-FFF2-40B4-BE49-F238E27FC236}">
                <a16:creationId xmlns:a16="http://schemas.microsoft.com/office/drawing/2014/main" id="{696EF29D-2BFF-4DCD-956D-5BC7624DFF7A}"/>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2.   Breaking Taboos</a:t>
            </a: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97706" y="1762159"/>
            <a:ext cx="10166941"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 b="1">
                <a:solidFill>
                  <a:schemeClr val="tx2"/>
                </a:solidFill>
                <a:latin typeface="+mn-lt"/>
                <a:ea typeface="+mj-lt"/>
                <a:cs typeface="+mj-lt"/>
              </a:rPr>
              <a:t>2.2. </a:t>
            </a:r>
            <a:r>
              <a:rPr lang="en-US" b="1">
                <a:solidFill>
                  <a:schemeClr val="tx2"/>
                </a:solidFill>
                <a:latin typeface="+mn-lt"/>
                <a:ea typeface="+mj-lt"/>
                <a:cs typeface="+mj-lt"/>
              </a:rPr>
              <a:t>Definitions</a:t>
            </a:r>
            <a:endParaRPr lang="nl-BE" b="1" i="1">
              <a:solidFill>
                <a:schemeClr val="accent1"/>
              </a:solidFill>
              <a:latin typeface="Calibri" panose="020F0502020204030204" pitchFamily="34" charset="0"/>
              <a:cs typeface="Calibri" panose="020F0502020204030204" pitchFamily="34" charset="0"/>
            </a:endParaRPr>
          </a:p>
          <a:p>
            <a:pPr marL="342900" indent="-342900">
              <a:spcBef>
                <a:spcPts val="600"/>
              </a:spcBef>
              <a:spcAft>
                <a:spcPts val="1200"/>
              </a:spcAft>
            </a:pPr>
            <a:r>
              <a:rPr lang="en-US" sz="2200" b="1" u="sng">
                <a:solidFill>
                  <a:srgbClr val="7030A0"/>
                </a:solidFill>
                <a:latin typeface="+mj-lt"/>
                <a:ea typeface="ヒラギノ角ゴ Pro W3"/>
                <a:cs typeface="Calibri" panose="020F0502020204030204" pitchFamily="34" charset="0"/>
              </a:rPr>
              <a:t>Taboo</a:t>
            </a:r>
            <a:r>
              <a:rPr lang="en-US" sz="2200">
                <a:latin typeface="+mj-lt"/>
                <a:ea typeface="ヒラギノ角ゴ Pro W3"/>
                <a:cs typeface="Calibri" panose="020F0502020204030204" pitchFamily="34" charset="0"/>
              </a:rPr>
              <a:t>: “A taboo is something that is considered inappropriate to use, do or talk about. Violating a taboo in a particular culture can lead to the violation of honor, social exclusion, stigma, legal or political persecution.” Ex. Prohibition of homosexuality, headscarves ban, legalization of child marriages.</a:t>
            </a:r>
          </a:p>
          <a:p>
            <a:pPr marL="342900" indent="-342900">
              <a:spcBef>
                <a:spcPts val="600"/>
              </a:spcBef>
              <a:spcAft>
                <a:spcPts val="1200"/>
              </a:spcAft>
            </a:pPr>
            <a:r>
              <a:rPr lang="en-US" sz="2200" b="1" u="sng">
                <a:solidFill>
                  <a:srgbClr val="7030A0"/>
                </a:solidFill>
                <a:latin typeface="+mj-lt"/>
                <a:ea typeface="ヒラギノ角ゴ Pro W3"/>
                <a:cs typeface="Calibri" panose="020F0502020204030204" pitchFamily="34" charset="0"/>
              </a:rPr>
              <a:t>Sexuality</a:t>
            </a:r>
            <a:r>
              <a:rPr lang="en-US" sz="2200">
                <a:latin typeface="+mj-lt"/>
                <a:ea typeface="ヒラギノ角ゴ Pro W3"/>
                <a:cs typeface="Calibri" panose="020F0502020204030204" pitchFamily="34" charset="0"/>
              </a:rPr>
              <a:t>: "Sexuality is a central aspect of human life. It includes sex, gender identity and roles, sexual orientation, eroticism, pleasure, intimacy and reproduction. Sexuality is experienced and shaped in thoughts, fantasies, desires, beliefs, attitudes, values, behavior, actions, roles and relationships. Although sexuality can encompass all these dimensions, they are not always experienced or shaped. Sexuality is influenced by the interaction of biological, psychological, social, economic, political, ethical, legal, historical, religious and spiritual factors." (WHO, 2010).</a:t>
            </a:r>
          </a:p>
        </p:txBody>
      </p:sp>
      <p:sp>
        <p:nvSpPr>
          <p:cNvPr id="5" name="TextBox 10">
            <a:extLst>
              <a:ext uri="{FF2B5EF4-FFF2-40B4-BE49-F238E27FC236}">
                <a16:creationId xmlns:a16="http://schemas.microsoft.com/office/drawing/2014/main" id="{88B65A46-F7B2-4D52-9D41-167149264EAD}"/>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10</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166159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E0F3305B-2FC7-448D-97CD-9C469A57C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1233944" y="1640383"/>
            <a:ext cx="9980783" cy="42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endParaRPr lang="nl-BE" sz="2200">
              <a:latin typeface="+mj-lt"/>
              <a:ea typeface="ヒラギノ角ゴ Pro W3"/>
              <a:cs typeface="Calibri Light"/>
            </a:endParaRPr>
          </a:p>
          <a:p>
            <a:pPr marL="342900" indent="-342900">
              <a:spcBef>
                <a:spcPts val="0"/>
              </a:spcBef>
            </a:pPr>
            <a:r>
              <a:rPr lang="en-US" sz="2200" b="1" u="sng">
                <a:solidFill>
                  <a:srgbClr val="7030A0"/>
                </a:solidFill>
                <a:latin typeface="+mj-lt"/>
                <a:ea typeface="ヒラギノ角ゴ Pro W3"/>
                <a:cs typeface="Calibri" panose="020F0502020204030204" pitchFamily="34" charset="0"/>
              </a:rPr>
              <a:t>Gender</a:t>
            </a:r>
            <a:r>
              <a:rPr lang="en-US" sz="2200">
                <a:latin typeface="+mj-lt"/>
                <a:ea typeface="ヒラギノ角ゴ Pro W3"/>
                <a:cs typeface="Calibri" panose="020F0502020204030204" pitchFamily="34" charset="0"/>
              </a:rPr>
              <a:t> is the characteristics, traits, talents and (cultural/social) expectations that we assign to individuals. Sex is assigned at birth, but gender is transferred by the society in which you were born.</a:t>
            </a:r>
            <a:br>
              <a:rPr lang="en-US" sz="2200">
                <a:latin typeface="+mj-lt"/>
                <a:ea typeface="ヒラギノ角ゴ Pro W3"/>
                <a:cs typeface="Calibri" panose="020F0502020204030204" pitchFamily="34" charset="0"/>
              </a:rPr>
            </a:br>
            <a:endParaRPr lang="en-US" sz="2200">
              <a:latin typeface="+mj-lt"/>
              <a:ea typeface="ヒラギノ角ゴ Pro W3"/>
              <a:cs typeface="Calibri" panose="020F0502020204030204" pitchFamily="34" charset="0"/>
            </a:endParaRPr>
          </a:p>
          <a:p>
            <a:pPr marL="342900" indent="-342900">
              <a:spcBef>
                <a:spcPts val="0"/>
              </a:spcBef>
            </a:pPr>
            <a:r>
              <a:rPr lang="en-US" sz="2200" b="1" u="sng">
                <a:solidFill>
                  <a:srgbClr val="7030A0"/>
                </a:solidFill>
                <a:latin typeface="+mj-lt"/>
                <a:ea typeface="ヒラギノ角ゴ Pro W3"/>
                <a:cs typeface="Calibri" panose="020F0502020204030204" pitchFamily="34" charset="0"/>
              </a:rPr>
              <a:t>Stigma</a:t>
            </a:r>
            <a:r>
              <a:rPr lang="en-US" sz="2200">
                <a:latin typeface="+mj-lt"/>
                <a:ea typeface="ヒラギノ角ゴ Pro W3"/>
                <a:cs typeface="Calibri" panose="020F0502020204030204" pitchFamily="34" charset="0"/>
              </a:rPr>
              <a:t> is a mark associated with a particular person, group of persons or case. A stigma can also be a negative prejudice that lives among a population group.</a:t>
            </a:r>
            <a:br>
              <a:rPr lang="en-US" sz="2200">
                <a:latin typeface="+mj-lt"/>
                <a:ea typeface="ヒラギノ角ゴ Pro W3"/>
                <a:cs typeface="Calibri" panose="020F0502020204030204" pitchFamily="34" charset="0"/>
              </a:rPr>
            </a:br>
            <a:endParaRPr lang="en-US" sz="2200">
              <a:latin typeface="+mj-lt"/>
              <a:ea typeface="ヒラギノ角ゴ Pro W3"/>
              <a:cs typeface="Calibri" panose="020F0502020204030204" pitchFamily="34" charset="0"/>
            </a:endParaRPr>
          </a:p>
          <a:p>
            <a:pPr marL="342900" indent="-342900">
              <a:spcBef>
                <a:spcPts val="0"/>
              </a:spcBef>
            </a:pPr>
            <a:r>
              <a:rPr lang="en-US" sz="2200" b="1" u="sng">
                <a:solidFill>
                  <a:srgbClr val="7030A0"/>
                </a:solidFill>
                <a:latin typeface="+mj-lt"/>
                <a:ea typeface="ヒラギノ角ゴ Pro W3"/>
                <a:cs typeface="Calibri" panose="020F0502020204030204" pitchFamily="34" charset="0"/>
              </a:rPr>
              <a:t>Culture</a:t>
            </a:r>
            <a:r>
              <a:rPr lang="en-US" sz="2200">
                <a:latin typeface="+mj-lt"/>
                <a:ea typeface="ヒラギノ角ゴ Pro W3"/>
                <a:cs typeface="Calibri" panose="020F0502020204030204" pitchFamily="34" charset="0"/>
              </a:rPr>
              <a:t> is, in the broad sense, all that a society produces and transfers. In concrete terms, this means that culture is what is created by humans and does not happen spontaneously like nature. Culture is a human activity and the symbols that give this activity meaning, ex. marriage, way of eating, language, etc.</a:t>
            </a:r>
          </a:p>
          <a:p>
            <a:pPr>
              <a:spcBef>
                <a:spcPts val="600"/>
              </a:spcBef>
              <a:spcAft>
                <a:spcPts val="1200"/>
              </a:spcAft>
              <a:buNone/>
            </a:pPr>
            <a:endParaRPr lang="nl-BE" sz="2200">
              <a:latin typeface="+mj-lt"/>
              <a:ea typeface="ヒラギノ角ゴ Pro W3"/>
              <a:cs typeface="Calibri Light" panose="020F0302020204030204" pitchFamily="34" charset="0"/>
            </a:endParaRPr>
          </a:p>
        </p:txBody>
      </p:sp>
      <p:sp>
        <p:nvSpPr>
          <p:cNvPr id="11" name="Title 19">
            <a:extLst>
              <a:ext uri="{FF2B5EF4-FFF2-40B4-BE49-F238E27FC236}">
                <a16:creationId xmlns:a16="http://schemas.microsoft.com/office/drawing/2014/main" id="{136C32F9-3757-4E31-86F4-C63C8354635D}"/>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2.   Breaking Taboos</a:t>
            </a:r>
          </a:p>
        </p:txBody>
      </p:sp>
      <p:sp>
        <p:nvSpPr>
          <p:cNvPr id="5" name="TextBox 10">
            <a:extLst>
              <a:ext uri="{FF2B5EF4-FFF2-40B4-BE49-F238E27FC236}">
                <a16:creationId xmlns:a16="http://schemas.microsoft.com/office/drawing/2014/main" id="{7D0F5A4C-3CD8-478C-8EAF-5BD18F73B28D}"/>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11</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3518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4FF30BD3-7793-4836-BC2D-EF2194EC1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1034A1BA-C9A8-40A0-A35C-37BFC10192CD}"/>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2.   Breaking Taboos</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240080" y="1675252"/>
            <a:ext cx="11711837" cy="436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457200" lvl="1" indent="0" algn="just">
              <a:lnSpc>
                <a:spcPct val="100000"/>
              </a:lnSpc>
              <a:buNone/>
            </a:pPr>
            <a:r>
              <a:rPr lang="en" sz="2800" b="1">
                <a:solidFill>
                  <a:schemeClr val="tx2"/>
                </a:solidFill>
                <a:latin typeface="+mn-lt"/>
                <a:ea typeface="+mj-lt"/>
                <a:cs typeface="+mj-lt"/>
              </a:rPr>
              <a:t>2.3. Exercise on taboos</a:t>
            </a:r>
            <a:endParaRPr lang="en-US" sz="2800" b="1">
              <a:solidFill>
                <a:schemeClr val="tx2"/>
              </a:solidFill>
              <a:latin typeface="+mn-lt"/>
              <a:ea typeface="+mj-lt"/>
              <a:cs typeface="+mj-lt"/>
            </a:endParaRPr>
          </a:p>
          <a:p>
            <a:pPr marL="742950" lvl="1" indent="-285750" algn="just">
              <a:lnSpc>
                <a:spcPct val="100000"/>
              </a:lnSpc>
            </a:pPr>
            <a:r>
              <a:rPr lang="en-US">
                <a:latin typeface="Calibri Light"/>
                <a:ea typeface="ヒラギノ角ゴ Pro W3"/>
                <a:cs typeface="Calibri Light"/>
              </a:rPr>
              <a:t>The importance of following certain </a:t>
            </a:r>
            <a:r>
              <a:rPr lang="en-US" b="1">
                <a:latin typeface="Calibri Light"/>
                <a:ea typeface="ヒラギノ角ゴ Pro W3"/>
                <a:cs typeface="Calibri Light"/>
              </a:rPr>
              <a:t>dietary regulations </a:t>
            </a:r>
            <a:r>
              <a:rPr lang="en-US">
                <a:latin typeface="Calibri Light"/>
                <a:ea typeface="ヒラギノ角ゴ Pro W3"/>
                <a:cs typeface="Calibri Light"/>
              </a:rPr>
              <a:t>and associated motivations</a:t>
            </a:r>
          </a:p>
          <a:p>
            <a:pPr marL="742950" lvl="1" indent="-285750" algn="just">
              <a:lnSpc>
                <a:spcPct val="100000"/>
              </a:lnSpc>
            </a:pPr>
            <a:r>
              <a:rPr lang="en-US" b="1">
                <a:latin typeface="Calibri Light"/>
                <a:ea typeface="ヒラギノ角ゴ Pro W3"/>
                <a:cs typeface="Calibri Light"/>
              </a:rPr>
              <a:t>Sexual activities or relationships</a:t>
            </a:r>
            <a:endParaRPr lang="en-US">
              <a:cs typeface="Calibri Light"/>
            </a:endParaRPr>
          </a:p>
          <a:p>
            <a:pPr marL="742950" lvl="1" indent="-285750" algn="just">
              <a:lnSpc>
                <a:spcPct val="100000"/>
              </a:lnSpc>
            </a:pPr>
            <a:r>
              <a:rPr lang="en-US" b="1">
                <a:latin typeface="Calibri Light"/>
                <a:ea typeface="ヒラギノ角ゴ Pro W3"/>
                <a:cs typeface="Calibri Light"/>
              </a:rPr>
              <a:t>Sexual abuse and/or sexual misconduct </a:t>
            </a:r>
          </a:p>
          <a:p>
            <a:pPr marL="742950" lvl="1" indent="-285750" algn="just">
              <a:lnSpc>
                <a:spcPct val="100000"/>
              </a:lnSpc>
            </a:pPr>
            <a:r>
              <a:rPr lang="en-US" b="1">
                <a:latin typeface="Calibri Light"/>
                <a:ea typeface="ヒラギノ角ゴ Pro W3"/>
                <a:cs typeface="Calibri Light"/>
              </a:rPr>
              <a:t>Gender diversity, gender expression and sexual orientation</a:t>
            </a:r>
            <a:endParaRPr lang="en-US">
              <a:cs typeface="Calibri Light"/>
            </a:endParaRPr>
          </a:p>
          <a:p>
            <a:pPr marL="742950" lvl="1" indent="-285750" algn="just">
              <a:lnSpc>
                <a:spcPct val="100000"/>
              </a:lnSpc>
            </a:pPr>
            <a:r>
              <a:rPr lang="en-US" b="1">
                <a:latin typeface="Calibri Light"/>
                <a:ea typeface="ヒラギノ角ゴ Pro W3"/>
                <a:cs typeface="Calibri Light"/>
              </a:rPr>
              <a:t>Taboo around religious precepts</a:t>
            </a:r>
          </a:p>
          <a:p>
            <a:pPr marL="742950" lvl="1" indent="-285750" algn="just">
              <a:lnSpc>
                <a:spcPct val="100000"/>
              </a:lnSpc>
            </a:pPr>
            <a:r>
              <a:rPr lang="en-US" b="1">
                <a:latin typeface="Calibri Light"/>
                <a:ea typeface="ヒラギノ角ゴ Pro W3"/>
                <a:cs typeface="Calibri Light"/>
              </a:rPr>
              <a:t>Physical or mental illnesses and disabilities</a:t>
            </a:r>
            <a:endParaRPr lang="en-US">
              <a:cs typeface="Calibri Light"/>
            </a:endParaRPr>
          </a:p>
          <a:p>
            <a:pPr marL="742950" lvl="1" indent="-285750" algn="just">
              <a:lnSpc>
                <a:spcPct val="100000"/>
              </a:lnSpc>
            </a:pPr>
            <a:r>
              <a:rPr lang="en-US" b="1">
                <a:latin typeface="Calibri Light"/>
                <a:ea typeface="ヒラギノ角ゴ Pro W3"/>
                <a:cs typeface="Calibri Light"/>
              </a:rPr>
              <a:t>Respect for the hierarchy within families</a:t>
            </a:r>
            <a:endParaRPr lang="en-US">
              <a:latin typeface="Calibri Light"/>
              <a:ea typeface="ヒラギノ角ゴ Pro W3"/>
              <a:cs typeface="Calibri Light"/>
            </a:endParaRPr>
          </a:p>
          <a:p>
            <a:pPr marL="742950" lvl="1" indent="-285750" algn="just">
              <a:lnSpc>
                <a:spcPct val="100000"/>
              </a:lnSpc>
            </a:pPr>
            <a:r>
              <a:rPr lang="en-US">
                <a:latin typeface="Calibri Light"/>
                <a:ea typeface="ヒラギノ角ゴ Pro W3"/>
                <a:cs typeface="Calibri Light"/>
              </a:rPr>
              <a:t>Other examples of </a:t>
            </a:r>
            <a:r>
              <a:rPr lang="en-US" b="1">
                <a:latin typeface="Calibri Light"/>
                <a:ea typeface="ヒラギノ角ゴ Pro W3"/>
                <a:cs typeface="Calibri Light"/>
              </a:rPr>
              <a:t>taboos in Western culture </a:t>
            </a:r>
            <a:r>
              <a:rPr lang="en-US">
                <a:latin typeface="Calibri Light"/>
                <a:ea typeface="ヒラギノ角ゴ Pro W3"/>
                <a:cs typeface="Calibri Light"/>
              </a:rPr>
              <a:t>include death, euthanasia, suicide and racism</a:t>
            </a:r>
            <a:endParaRPr lang="en-US">
              <a:ea typeface="ヒラギノ角ゴ Pro W3"/>
              <a:cs typeface="Calibri Light" panose="020F0302020204030204" pitchFamily="34" charset="0"/>
            </a:endParaRPr>
          </a:p>
        </p:txBody>
      </p:sp>
      <p:sp>
        <p:nvSpPr>
          <p:cNvPr id="5" name="TextBox 10">
            <a:extLst>
              <a:ext uri="{FF2B5EF4-FFF2-40B4-BE49-F238E27FC236}">
                <a16:creationId xmlns:a16="http://schemas.microsoft.com/office/drawing/2014/main" id="{76640C33-A246-4E81-8014-9041DB2189F2}"/>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12</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32785664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fade">
                                      <p:cBhvr>
                                        <p:cTn id="4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35042E6-324E-B1AF-91E7-9D206F2B2AC2}"/>
              </a:ext>
            </a:extLst>
          </p:cNvPr>
          <p:cNvSpPr/>
          <p:nvPr/>
        </p:nvSpPr>
        <p:spPr>
          <a:xfrm>
            <a:off x="66906" y="3967537"/>
            <a:ext cx="825190" cy="815184"/>
          </a:xfrm>
          <a:prstGeom prst="ellipse">
            <a:avLst/>
          </a:prstGeom>
          <a:solidFill>
            <a:srgbClr val="F3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Oval 2">
            <a:extLst>
              <a:ext uri="{FF2B5EF4-FFF2-40B4-BE49-F238E27FC236}">
                <a16:creationId xmlns:a16="http://schemas.microsoft.com/office/drawing/2014/main" id="{FCB26F87-FB66-5EA2-08EF-2FD1D088BDD0}"/>
              </a:ext>
            </a:extLst>
          </p:cNvPr>
          <p:cNvSpPr/>
          <p:nvPr/>
        </p:nvSpPr>
        <p:spPr>
          <a:xfrm>
            <a:off x="66906" y="2396369"/>
            <a:ext cx="825190" cy="815184"/>
          </a:xfrm>
          <a:prstGeom prst="ellipse">
            <a:avLst/>
          </a:prstGeom>
          <a:solidFill>
            <a:srgbClr val="F3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7" descr="A picture containing shape&#10;&#10;Description automatically generated">
            <a:extLst>
              <a:ext uri="{FF2B5EF4-FFF2-40B4-BE49-F238E27FC236}">
                <a16:creationId xmlns:a16="http://schemas.microsoft.com/office/drawing/2014/main" id="{26AA6460-85F3-4836-A611-FBE3AFCED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533833" y="1398042"/>
            <a:ext cx="11550401" cy="483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457200" lvl="1" indent="0" algn="just">
              <a:buNone/>
            </a:pPr>
            <a:endParaRPr lang="nl-BE" sz="2000" b="1" i="1">
              <a:latin typeface="+mj-lt"/>
              <a:ea typeface="ヒラギノ角ゴ Pro W3"/>
              <a:cs typeface="Calibri Light"/>
            </a:endParaRPr>
          </a:p>
          <a:p>
            <a:pPr>
              <a:spcBef>
                <a:spcPts val="600"/>
              </a:spcBef>
              <a:spcAft>
                <a:spcPts val="1200"/>
              </a:spcAft>
              <a:buNone/>
            </a:pPr>
            <a:r>
              <a:rPr lang="nl" b="1">
                <a:solidFill>
                  <a:schemeClr val="tx2"/>
                </a:solidFill>
                <a:latin typeface="+mn-lt"/>
                <a:ea typeface="+mj-lt"/>
                <a:cs typeface="+mj-lt"/>
              </a:rPr>
              <a:t>2.4. </a:t>
            </a:r>
            <a:r>
              <a:rPr lang="en-US" b="1">
                <a:solidFill>
                  <a:schemeClr val="tx2"/>
                </a:solidFill>
                <a:latin typeface="+mn-lt"/>
                <a:ea typeface="+mj-lt"/>
                <a:cs typeface="+mj-lt"/>
              </a:rPr>
              <a:t>How to deal with taboos</a:t>
            </a:r>
            <a:endParaRPr lang="en-US" b="1">
              <a:latin typeface="+mn-lt"/>
              <a:ea typeface="ヒラギノ角ゴ Pro W3"/>
              <a:cs typeface="Calibri" panose="020F0502020204030204" pitchFamily="34" charset="0"/>
            </a:endParaRPr>
          </a:p>
          <a:p>
            <a:pPr marL="742950" lvl="1" indent="-285750" algn="just">
              <a:lnSpc>
                <a:spcPct val="110000"/>
              </a:lnSpc>
            </a:pPr>
            <a:r>
              <a:rPr lang="en-US" sz="1800">
                <a:latin typeface="+mj-lt"/>
                <a:ea typeface="ヒラギノ角ゴ Pro W3"/>
                <a:cs typeface="Calibri" panose="020F0502020204030204" pitchFamily="34" charset="0"/>
              </a:rPr>
              <a:t>Know what you are talking about, inform yourself sufficiently about possible taboos.</a:t>
            </a:r>
          </a:p>
          <a:p>
            <a:pPr marL="742950" lvl="1" indent="-285750" algn="just">
              <a:lnSpc>
                <a:spcPct val="110000"/>
              </a:lnSpc>
            </a:pPr>
            <a:r>
              <a:rPr lang="en-US" sz="1800">
                <a:latin typeface="+mj-lt"/>
                <a:ea typeface="ヒラギノ角ゴ Pro W3"/>
                <a:cs typeface="Calibri" panose="020F0502020204030204" pitchFamily="34" charset="0"/>
              </a:rPr>
              <a:t>Taboos are personal and can vary. Do not generalize.</a:t>
            </a:r>
          </a:p>
          <a:p>
            <a:pPr marL="742950" lvl="1" indent="-285750">
              <a:lnSpc>
                <a:spcPct val="110000"/>
              </a:lnSpc>
            </a:pPr>
            <a:r>
              <a:rPr lang="en-US" sz="1800">
                <a:latin typeface="+mj-lt"/>
                <a:ea typeface="ヒラギノ角ゴ Pro W3"/>
                <a:cs typeface="Calibri" panose="020F0502020204030204" pitchFamily="34" charset="0"/>
              </a:rPr>
              <a:t>Persons within the wider network can help to break the taboo. Ex. Involving imam in religious issues.</a:t>
            </a:r>
          </a:p>
          <a:p>
            <a:pPr indent="-37474525">
              <a:lnSpc>
                <a:spcPct val="110000"/>
              </a:lnSpc>
              <a:spcBef>
                <a:spcPts val="0"/>
              </a:spcBef>
              <a:buNone/>
            </a:pPr>
            <a:endParaRPr lang="en-US" sz="1600">
              <a:latin typeface="+mj-lt"/>
              <a:ea typeface="ヒラギノ角ゴ Pro W3"/>
              <a:cs typeface="Calibri" panose="020F0502020204030204" pitchFamily="34" charset="0"/>
            </a:endParaRPr>
          </a:p>
          <a:p>
            <a:pPr marL="742950" lvl="1" indent="-285750">
              <a:lnSpc>
                <a:spcPct val="110000"/>
              </a:lnSpc>
            </a:pPr>
            <a:r>
              <a:rPr lang="en-US" sz="1800">
                <a:latin typeface="+mj-lt"/>
                <a:ea typeface="ヒラギノ角ゴ Pro W3"/>
                <a:cs typeface="Calibri" panose="020F0502020204030204" pitchFamily="34" charset="0"/>
              </a:rPr>
              <a:t>Dare to ask questions: check how you can enter into a dialogue. </a:t>
            </a:r>
          </a:p>
          <a:p>
            <a:pPr marL="742950" lvl="1" indent="-285750">
              <a:lnSpc>
                <a:spcPct val="110000"/>
              </a:lnSpc>
            </a:pPr>
            <a:r>
              <a:rPr lang="en-US" sz="1800">
                <a:latin typeface="+mj-lt"/>
                <a:ea typeface="ヒラギノ角ゴ Pro W3"/>
                <a:cs typeface="Calibri" panose="020F0502020204030204" pitchFamily="34" charset="0"/>
              </a:rPr>
              <a:t>Ask general questions instead of individual or personal questions.</a:t>
            </a:r>
          </a:p>
          <a:p>
            <a:pPr marL="742950" lvl="1" indent="-285750">
              <a:lnSpc>
                <a:spcPct val="110000"/>
              </a:lnSpc>
            </a:pPr>
            <a:r>
              <a:rPr lang="en-US" sz="1800">
                <a:latin typeface="+mj-lt"/>
                <a:ea typeface="ヒラギノ角ゴ Pro W3"/>
                <a:cs typeface="Calibri"/>
              </a:rPr>
              <a:t>Ask for reasons why some topics are taboo.</a:t>
            </a:r>
            <a:endParaRPr lang="en-US" sz="1800">
              <a:latin typeface="+mj-lt"/>
              <a:ea typeface="ヒラギノ角ゴ Pro W3"/>
              <a:cs typeface="Calibri" panose="020F0502020204030204" pitchFamily="34" charset="0"/>
            </a:endParaRPr>
          </a:p>
          <a:p>
            <a:pPr marL="742950" lvl="1" indent="-285750">
              <a:lnSpc>
                <a:spcPct val="110000"/>
              </a:lnSpc>
            </a:pPr>
            <a:r>
              <a:rPr lang="en-US" sz="1800">
                <a:latin typeface="+mj-lt"/>
                <a:ea typeface="ヒラギノ角ゴ Pro W3"/>
                <a:cs typeface="Calibri"/>
              </a:rPr>
              <a:t>Take the time to discuss taboos and schedule multiple moments.</a:t>
            </a:r>
            <a:r>
              <a:rPr lang="en-US" sz="1800">
                <a:solidFill>
                  <a:srgbClr val="FF0000"/>
                </a:solidFill>
                <a:latin typeface="+mj-lt"/>
                <a:ea typeface="ヒラギノ角ゴ Pro W3"/>
                <a:cs typeface="Calibri"/>
              </a:rPr>
              <a:t> </a:t>
            </a:r>
          </a:p>
          <a:p>
            <a:pPr marL="457200" lvl="1" indent="0">
              <a:lnSpc>
                <a:spcPct val="110000"/>
              </a:lnSpc>
              <a:spcBef>
                <a:spcPts val="0"/>
              </a:spcBef>
              <a:buNone/>
            </a:pPr>
            <a:endParaRPr lang="en-US" sz="1600">
              <a:latin typeface="+mj-lt"/>
              <a:ea typeface="ヒラギノ角ゴ Pro W3"/>
              <a:cs typeface="Calibri" panose="020F0502020204030204" pitchFamily="34" charset="0"/>
            </a:endParaRPr>
          </a:p>
          <a:p>
            <a:pPr marL="742950" lvl="1" indent="-285750">
              <a:lnSpc>
                <a:spcPct val="110000"/>
              </a:lnSpc>
            </a:pPr>
            <a:r>
              <a:rPr lang="en-US" sz="1800">
                <a:latin typeface="+mj-lt"/>
                <a:ea typeface="ヒラギノ角ゴ Pro W3"/>
                <a:cs typeface="Calibri" panose="020F0502020204030204" pitchFamily="34" charset="0"/>
              </a:rPr>
              <a:t>Show empathy and understanding. </a:t>
            </a:r>
          </a:p>
          <a:p>
            <a:pPr marL="742950" lvl="1" indent="-285750">
              <a:lnSpc>
                <a:spcPct val="110000"/>
              </a:lnSpc>
            </a:pPr>
            <a:r>
              <a:rPr lang="en-US" sz="1800">
                <a:latin typeface="+mj-lt"/>
                <a:ea typeface="ヒラギノ角ゴ Pro W3"/>
                <a:cs typeface="Calibri" panose="020F0502020204030204" pitchFamily="34" charset="0"/>
              </a:rPr>
              <a:t>Be unbiased, take off your cultural lens.</a:t>
            </a:r>
          </a:p>
        </p:txBody>
      </p:sp>
      <p:sp>
        <p:nvSpPr>
          <p:cNvPr id="14" name="Title 19">
            <a:extLst>
              <a:ext uri="{FF2B5EF4-FFF2-40B4-BE49-F238E27FC236}">
                <a16:creationId xmlns:a16="http://schemas.microsoft.com/office/drawing/2014/main" id="{7EBBB452-920B-42D3-B721-92020EF0F156}"/>
              </a:ext>
            </a:extLst>
          </p:cNvPr>
          <p:cNvSpPr txBox="1">
            <a:spLocks/>
          </p:cNvSpPr>
          <p:nvPr/>
        </p:nvSpPr>
        <p:spPr bwMode="auto">
          <a:xfrm>
            <a:off x="697706" y="527592"/>
            <a:ext cx="77669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2. Breaking Taboos</a:t>
            </a:r>
          </a:p>
        </p:txBody>
      </p:sp>
      <p:sp>
        <p:nvSpPr>
          <p:cNvPr id="5" name="TextBox 10">
            <a:extLst>
              <a:ext uri="{FF2B5EF4-FFF2-40B4-BE49-F238E27FC236}">
                <a16:creationId xmlns:a16="http://schemas.microsoft.com/office/drawing/2014/main" id="{53FD2142-5588-4D38-9591-CD7CBB561352}"/>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13</a:t>
            </a:fld>
            <a:endParaRPr lang="en-GB" altLang="fr-FR" sz="1400">
              <a:solidFill>
                <a:srgbClr val="4655AA"/>
              </a:solidFill>
              <a:latin typeface="Open Sans" panose="020B0606030504020204" pitchFamily="34" charset="0"/>
            </a:endParaRPr>
          </a:p>
        </p:txBody>
      </p:sp>
      <p:pic>
        <p:nvPicPr>
          <p:cNvPr id="6" name="Picture 3">
            <a:extLst>
              <a:ext uri="{FF2B5EF4-FFF2-40B4-BE49-F238E27FC236}">
                <a16:creationId xmlns:a16="http://schemas.microsoft.com/office/drawing/2014/main" id="{88757626-C458-4B16-B9AC-62CE93A356C9}"/>
              </a:ext>
            </a:extLst>
          </p:cNvPr>
          <p:cNvPicPr>
            <a:picLocks noGrp="1" noChangeAspect="1"/>
          </p:cNvPicPr>
          <p:nvPr>
            <p:ph type="pic" idx="1"/>
          </p:nvPr>
        </p:nvPicPr>
        <p:blipFill rotWithShape="1">
          <a:blip r:embed="rId3"/>
          <a:srcRect l="15457" t="3807" r="15328" b="4838"/>
          <a:stretch/>
        </p:blipFill>
        <p:spPr>
          <a:xfrm>
            <a:off x="8863885" y="3420896"/>
            <a:ext cx="3067610" cy="2865885"/>
          </a:xfrm>
        </p:spPr>
      </p:pic>
      <p:sp>
        <p:nvSpPr>
          <p:cNvPr id="2" name="TextBox 1">
            <a:extLst>
              <a:ext uri="{FF2B5EF4-FFF2-40B4-BE49-F238E27FC236}">
                <a16:creationId xmlns:a16="http://schemas.microsoft.com/office/drawing/2014/main" id="{722652C4-05C3-E959-3B0D-48ABC8FCCC90}"/>
              </a:ext>
            </a:extLst>
          </p:cNvPr>
          <p:cNvSpPr txBox="1"/>
          <p:nvPr/>
        </p:nvSpPr>
        <p:spPr>
          <a:xfrm rot="16200000">
            <a:off x="221857" y="2454267"/>
            <a:ext cx="677108" cy="739728"/>
          </a:xfrm>
          <a:prstGeom prst="rect">
            <a:avLst/>
          </a:prstGeom>
          <a:noFill/>
        </p:spPr>
        <p:txBody>
          <a:bodyPr vert="vert" wrap="square" rtlCol="0">
            <a:spAutoFit/>
          </a:bodyPr>
          <a:lstStyle/>
          <a:p>
            <a:r>
              <a:rPr lang="en-US" sz="1600" b="1">
                <a:latin typeface="+mj-lt"/>
              </a:rPr>
              <a:t>Know-</a:t>
            </a:r>
          </a:p>
          <a:p>
            <a:r>
              <a:rPr lang="en-US" sz="1600" b="1">
                <a:latin typeface="+mj-lt"/>
              </a:rPr>
              <a:t>ledge</a:t>
            </a:r>
            <a:endParaRPr lang="en-BE" sz="1600" b="1">
              <a:latin typeface="+mj-lt"/>
            </a:endParaRPr>
          </a:p>
        </p:txBody>
      </p:sp>
      <p:sp>
        <p:nvSpPr>
          <p:cNvPr id="4" name="TextBox 3">
            <a:extLst>
              <a:ext uri="{FF2B5EF4-FFF2-40B4-BE49-F238E27FC236}">
                <a16:creationId xmlns:a16="http://schemas.microsoft.com/office/drawing/2014/main" id="{7F34C197-65B0-C264-3DE5-4DC35AF1059B}"/>
              </a:ext>
            </a:extLst>
          </p:cNvPr>
          <p:cNvSpPr txBox="1"/>
          <p:nvPr/>
        </p:nvSpPr>
        <p:spPr>
          <a:xfrm rot="16200000">
            <a:off x="389569" y="3998869"/>
            <a:ext cx="430887" cy="739728"/>
          </a:xfrm>
          <a:prstGeom prst="rect">
            <a:avLst/>
          </a:prstGeom>
          <a:noFill/>
        </p:spPr>
        <p:txBody>
          <a:bodyPr vert="vert" wrap="square" rtlCol="0">
            <a:spAutoFit/>
          </a:bodyPr>
          <a:lstStyle/>
          <a:p>
            <a:r>
              <a:rPr lang="en-US" sz="1600" b="1">
                <a:latin typeface="+mj-lt"/>
              </a:rPr>
              <a:t>Skills</a:t>
            </a:r>
            <a:endParaRPr lang="en-BE" sz="1600" b="1">
              <a:latin typeface="+mj-lt"/>
            </a:endParaRPr>
          </a:p>
        </p:txBody>
      </p:sp>
      <p:sp>
        <p:nvSpPr>
          <p:cNvPr id="9" name="Oval 8">
            <a:extLst>
              <a:ext uri="{FF2B5EF4-FFF2-40B4-BE49-F238E27FC236}">
                <a16:creationId xmlns:a16="http://schemas.microsoft.com/office/drawing/2014/main" id="{A50B5D3F-1992-2C77-1DBE-CE3DC58E2EDD}"/>
              </a:ext>
            </a:extLst>
          </p:cNvPr>
          <p:cNvSpPr/>
          <p:nvPr/>
        </p:nvSpPr>
        <p:spPr>
          <a:xfrm>
            <a:off x="66906" y="5267997"/>
            <a:ext cx="825190" cy="815184"/>
          </a:xfrm>
          <a:prstGeom prst="ellipse">
            <a:avLst/>
          </a:prstGeom>
          <a:solidFill>
            <a:srgbClr val="F3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TextBox 9">
            <a:extLst>
              <a:ext uri="{FF2B5EF4-FFF2-40B4-BE49-F238E27FC236}">
                <a16:creationId xmlns:a16="http://schemas.microsoft.com/office/drawing/2014/main" id="{CFF5B8AE-C172-E651-3AF5-C0090D569498}"/>
              </a:ext>
            </a:extLst>
          </p:cNvPr>
          <p:cNvSpPr txBox="1"/>
          <p:nvPr/>
        </p:nvSpPr>
        <p:spPr>
          <a:xfrm rot="16200000">
            <a:off x="284488" y="5294111"/>
            <a:ext cx="430887" cy="784330"/>
          </a:xfrm>
          <a:prstGeom prst="rect">
            <a:avLst/>
          </a:prstGeom>
          <a:noFill/>
        </p:spPr>
        <p:txBody>
          <a:bodyPr vert="vert" wrap="square" rtlCol="0">
            <a:spAutoFit/>
          </a:bodyPr>
          <a:lstStyle/>
          <a:p>
            <a:r>
              <a:rPr lang="en-US" sz="1600" b="1">
                <a:latin typeface="+mj-lt"/>
              </a:rPr>
              <a:t>Attitude</a:t>
            </a:r>
            <a:endParaRPr lang="en-BE" sz="1600" b="1">
              <a:latin typeface="+mj-lt"/>
            </a:endParaRPr>
          </a:p>
        </p:txBody>
      </p:sp>
    </p:spTree>
    <p:extLst>
      <p:ext uri="{BB962C8B-B14F-4D97-AF65-F5344CB8AC3E}">
        <p14:creationId xmlns:p14="http://schemas.microsoft.com/office/powerpoint/2010/main" val="412685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26AA6460-85F3-4836-A611-FBE3AFCED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41599" y="1427382"/>
            <a:ext cx="10398933"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457200" lvl="1" indent="0" algn="just">
              <a:buNone/>
            </a:pPr>
            <a:endParaRPr lang="nl-BE" sz="2000" b="1" i="1">
              <a:latin typeface="+mj-lt"/>
              <a:ea typeface="ヒラギノ角ゴ Pro W3"/>
              <a:cs typeface="Calibri Light"/>
            </a:endParaRPr>
          </a:p>
          <a:p>
            <a:pPr>
              <a:spcBef>
                <a:spcPts val="600"/>
              </a:spcBef>
              <a:spcAft>
                <a:spcPts val="1200"/>
              </a:spcAft>
              <a:buNone/>
            </a:pPr>
            <a:r>
              <a:rPr lang="nl" b="1">
                <a:solidFill>
                  <a:schemeClr val="tx2"/>
                </a:solidFill>
                <a:latin typeface="+mn-lt"/>
                <a:ea typeface="+mj-lt"/>
                <a:cs typeface="+mj-lt"/>
              </a:rPr>
              <a:t>2.4. </a:t>
            </a:r>
            <a:r>
              <a:rPr lang="en-US" b="1">
                <a:solidFill>
                  <a:schemeClr val="tx2"/>
                </a:solidFill>
                <a:latin typeface="+mn-lt"/>
                <a:ea typeface="+mj-lt"/>
                <a:cs typeface="+mj-lt"/>
              </a:rPr>
              <a:t>How to deal with taboos: exercise</a:t>
            </a:r>
            <a:endParaRPr lang="nl-BE" altLang="fr-FR" b="1">
              <a:solidFill>
                <a:schemeClr val="tx2"/>
              </a:solidFill>
              <a:latin typeface="+mn-lt"/>
              <a:ea typeface="ヒラギノ角ゴ Pro W3"/>
              <a:cs typeface="Open Sans"/>
            </a:endParaRPr>
          </a:p>
          <a:p>
            <a:pPr algn="ctr">
              <a:spcBef>
                <a:spcPts val="600"/>
              </a:spcBef>
              <a:spcAft>
                <a:spcPts val="1200"/>
              </a:spcAft>
              <a:buNone/>
            </a:pPr>
            <a:r>
              <a:rPr lang="nl-BE" altLang="fr-FR" sz="2400" b="1" i="1">
                <a:latin typeface="+mj-lt"/>
                <a:ea typeface="ヒラギノ角ゴ Pro W3"/>
                <a:cs typeface="Open Sans"/>
              </a:rPr>
              <a:t>Video:  </a:t>
            </a:r>
            <a:r>
              <a:rPr lang="nl-BE" sz="2400" u="sng">
                <a:latin typeface="+mj-lt"/>
                <a:ea typeface="ヒラギノ角ゴ Pro W3"/>
                <a:cs typeface="Calibri Light"/>
              </a:rPr>
              <a:t>https://www.youtube.com/watch?v=NZtnpAdi_Fw</a:t>
            </a:r>
            <a:br>
              <a:rPr lang="nl-BE" sz="2400">
                <a:latin typeface="+mj-lt"/>
                <a:ea typeface="ヒラギノ角ゴ Pro W3"/>
                <a:cs typeface="Calibri Light"/>
              </a:rPr>
            </a:br>
            <a:r>
              <a:rPr lang="en-US" sz="2400">
                <a:latin typeface="+mj-lt"/>
                <a:ea typeface="ヒラギノ角ゴ Pro W3"/>
                <a:cs typeface="Calibri Light"/>
              </a:rPr>
              <a:t>FRAME[D] - </a:t>
            </a:r>
            <a:r>
              <a:rPr lang="en-US" sz="2400" err="1">
                <a:latin typeface="+mj-lt"/>
                <a:ea typeface="ヒラギノ角ゴ Pro W3"/>
                <a:cs typeface="Calibri Light"/>
              </a:rPr>
              <a:t>Zaïnab</a:t>
            </a:r>
            <a:r>
              <a:rPr lang="en-US" sz="2400">
                <a:latin typeface="+mj-lt"/>
                <a:ea typeface="ヒラギノ角ゴ Pro W3"/>
                <a:cs typeface="Calibri Light"/>
              </a:rPr>
              <a:t> </a:t>
            </a:r>
            <a:r>
              <a:rPr lang="en-US" sz="2400" err="1">
                <a:latin typeface="+mj-lt"/>
                <a:ea typeface="ヒラギノ角ゴ Pro W3"/>
                <a:cs typeface="Calibri Light"/>
              </a:rPr>
              <a:t>Fasiki</a:t>
            </a:r>
            <a:r>
              <a:rPr lang="en-US" sz="2400">
                <a:latin typeface="+mj-lt"/>
                <a:ea typeface="ヒラギノ角ゴ Pro W3"/>
                <a:cs typeface="Calibri Light"/>
              </a:rPr>
              <a:t>, courtesy of </a:t>
            </a:r>
            <a:r>
              <a:rPr lang="en-US" sz="2400" err="1">
                <a:latin typeface="+mj-lt"/>
                <a:ea typeface="ヒラギノ角ゴ Pro W3"/>
                <a:cs typeface="Calibri Light"/>
              </a:rPr>
              <a:t>Jawjab</a:t>
            </a:r>
            <a:endParaRPr lang="nl-BE" sz="2400">
              <a:latin typeface="+mj-lt"/>
              <a:ea typeface="ヒラギノ角ゴ Pro W3"/>
              <a:cs typeface="Calibri" panose="020F0502020204030204" pitchFamily="34" charset="0"/>
            </a:endParaRPr>
          </a:p>
        </p:txBody>
      </p:sp>
      <p:sp>
        <p:nvSpPr>
          <p:cNvPr id="14" name="Title 19">
            <a:extLst>
              <a:ext uri="{FF2B5EF4-FFF2-40B4-BE49-F238E27FC236}">
                <a16:creationId xmlns:a16="http://schemas.microsoft.com/office/drawing/2014/main" id="{7EBBB452-920B-42D3-B721-92020EF0F156}"/>
              </a:ext>
            </a:extLst>
          </p:cNvPr>
          <p:cNvSpPr txBox="1">
            <a:spLocks/>
          </p:cNvSpPr>
          <p:nvPr/>
        </p:nvSpPr>
        <p:spPr bwMode="auto">
          <a:xfrm>
            <a:off x="697706" y="527592"/>
            <a:ext cx="77669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2. Breaking Taboos</a:t>
            </a:r>
          </a:p>
        </p:txBody>
      </p:sp>
      <p:sp>
        <p:nvSpPr>
          <p:cNvPr id="5" name="TextBox 10">
            <a:extLst>
              <a:ext uri="{FF2B5EF4-FFF2-40B4-BE49-F238E27FC236}">
                <a16:creationId xmlns:a16="http://schemas.microsoft.com/office/drawing/2014/main" id="{53FD2142-5588-4D38-9591-CD7CBB561352}"/>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14</a:t>
            </a:fld>
            <a:endParaRPr lang="en-GB" altLang="fr-FR" sz="1400">
              <a:solidFill>
                <a:srgbClr val="4655AA"/>
              </a:solidFill>
              <a:latin typeface="Open Sans" panose="020B0606030504020204" pitchFamily="34" charset="0"/>
            </a:endParaRPr>
          </a:p>
        </p:txBody>
      </p:sp>
      <p:graphicFrame>
        <p:nvGraphicFramePr>
          <p:cNvPr id="18" name="Diagram 17">
            <a:extLst>
              <a:ext uri="{FF2B5EF4-FFF2-40B4-BE49-F238E27FC236}">
                <a16:creationId xmlns:a16="http://schemas.microsoft.com/office/drawing/2014/main" id="{ACF0F2F1-525F-7CD2-A921-454DDE704CDB}"/>
              </a:ext>
            </a:extLst>
          </p:cNvPr>
          <p:cNvGraphicFramePr/>
          <p:nvPr>
            <p:extLst>
              <p:ext uri="{D42A27DB-BD31-4B8C-83A1-F6EECF244321}">
                <p14:modId xmlns:p14="http://schemas.microsoft.com/office/powerpoint/2010/main" val="729887183"/>
              </p:ext>
            </p:extLst>
          </p:nvPr>
        </p:nvGraphicFramePr>
        <p:xfrm>
          <a:off x="737936" y="2722984"/>
          <a:ext cx="10716126" cy="4018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778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802020" y="1788173"/>
            <a:ext cx="10587957" cy="4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solidFill>
                  <a:schemeClr val="tx2"/>
                </a:solidFill>
                <a:latin typeface="+mn-lt"/>
                <a:ea typeface="ヒラギノ角ゴ Pro W3"/>
                <a:cs typeface="Open Sans"/>
              </a:rPr>
              <a:t>3.1. Racism against unaccompanied migrant children</a:t>
            </a:r>
          </a:p>
          <a:p>
            <a:pPr algn="ctr">
              <a:spcBef>
                <a:spcPts val="600"/>
              </a:spcBef>
              <a:spcAft>
                <a:spcPts val="1200"/>
              </a:spcAft>
              <a:buNone/>
            </a:pPr>
            <a:r>
              <a:rPr lang="nl-BE" altLang="fr-FR" sz="2400" b="1" i="1">
                <a:latin typeface="+mj-lt"/>
                <a:ea typeface="ヒラギノ角ゴ Pro W3"/>
                <a:cs typeface="Calibri Light"/>
              </a:rPr>
              <a:t>Video</a:t>
            </a:r>
            <a:r>
              <a:rPr lang="nl-BE" altLang="fr-FR" sz="2400">
                <a:latin typeface="+mj-lt"/>
                <a:ea typeface="ヒラギノ角ゴ Pro W3"/>
                <a:cs typeface="Calibri Light"/>
              </a:rPr>
              <a:t>: </a:t>
            </a:r>
            <a:r>
              <a:rPr lang="nl-BE" sz="2400">
                <a:latin typeface="+mj-lt"/>
                <a:ea typeface="ヒラギノ角ゴ Pro W3"/>
                <a:cs typeface="Calibri Light"/>
              </a:rPr>
              <a:t>https://www.youtube.com/watch?v=-upMeLgy7BI</a:t>
            </a:r>
            <a:br>
              <a:rPr lang="nl-BE" sz="2400">
                <a:latin typeface="+mj-lt"/>
                <a:ea typeface="ヒラギノ角ゴ Pro W3"/>
                <a:cs typeface="Calibri Light"/>
              </a:rPr>
            </a:br>
            <a:r>
              <a:rPr lang="nl-BE" sz="2400">
                <a:latin typeface="+mj-lt"/>
                <a:ea typeface="ヒラギノ角ゴ Pro W3"/>
                <a:cs typeface="Calibri Light"/>
              </a:rPr>
              <a:t>“Filly’s Story”, Unicef Belgium</a:t>
            </a:r>
          </a:p>
          <a:p>
            <a:pPr algn="ctr">
              <a:spcBef>
                <a:spcPts val="0"/>
              </a:spcBef>
              <a:buNone/>
            </a:pPr>
            <a:endParaRPr lang="nl-BE" sz="1000">
              <a:latin typeface="+mj-lt"/>
              <a:ea typeface="ヒラギノ角ゴ Pro W3"/>
              <a:cs typeface="Calibri Light"/>
            </a:endParaRPr>
          </a:p>
          <a:p>
            <a:pPr>
              <a:spcBef>
                <a:spcPts val="600"/>
              </a:spcBef>
              <a:spcAft>
                <a:spcPts val="1200"/>
              </a:spcAft>
              <a:buNone/>
            </a:pPr>
            <a:r>
              <a:rPr lang="en-US" sz="2400">
                <a:latin typeface="+mj-lt"/>
                <a:ea typeface="ヒラギノ角ゴ Pro W3"/>
                <a:cs typeface="Calibri Light"/>
              </a:rPr>
              <a:t>UMC can experience racism and discrimination:</a:t>
            </a:r>
          </a:p>
          <a:p>
            <a:pPr marL="898525" indent="-352425">
              <a:spcBef>
                <a:spcPts val="600"/>
              </a:spcBef>
              <a:spcAft>
                <a:spcPts val="1200"/>
              </a:spcAft>
              <a:buFont typeface="Wingdings" panose="05000000000000000000" pitchFamily="2" charset="2"/>
              <a:buChar char="Ø"/>
            </a:pPr>
            <a:r>
              <a:rPr lang="nl-BE" sz="1800" b="1">
                <a:latin typeface="+mj-lt"/>
                <a:ea typeface="ヒラギノ角ゴ Pro W3"/>
                <a:cs typeface="Calibri Light"/>
              </a:rPr>
              <a:t>In country of origin: </a:t>
            </a:r>
            <a:r>
              <a:rPr lang="nl-BE" sz="1800">
                <a:latin typeface="+mj-lt"/>
                <a:ea typeface="ヒラギノ角ゴ Pro W3"/>
                <a:cs typeface="Calibri Light"/>
              </a:rPr>
              <a:t>i.e. </a:t>
            </a:r>
            <a:r>
              <a:rPr lang="en-US" sz="1800">
                <a:latin typeface="+mj-lt"/>
                <a:ea typeface="ヒラギノ角ゴ Pro W3"/>
                <a:cs typeface="Calibri Light"/>
              </a:rPr>
              <a:t>ethnic</a:t>
            </a:r>
            <a:r>
              <a:rPr lang="nl-BE" sz="1800">
                <a:latin typeface="+mj-lt"/>
                <a:ea typeface="ヒラギノ角ゴ Pro W3"/>
                <a:cs typeface="Calibri Light"/>
              </a:rPr>
              <a:t> conflict, persecution because of ethnicity/membership of a particular social group, having a diverse SOGIESC, etc.</a:t>
            </a:r>
          </a:p>
          <a:p>
            <a:pPr marL="898525" indent="-352425">
              <a:spcBef>
                <a:spcPts val="600"/>
              </a:spcBef>
              <a:spcAft>
                <a:spcPts val="1200"/>
              </a:spcAft>
              <a:buFont typeface="Wingdings" panose="05000000000000000000" pitchFamily="2" charset="2"/>
              <a:buChar char="Ø"/>
            </a:pPr>
            <a:r>
              <a:rPr lang="en-US" sz="1800" b="1">
                <a:latin typeface="+mj-lt"/>
                <a:ea typeface="ヒラギノ角ゴ Pro W3"/>
                <a:cs typeface="Calibri Light"/>
              </a:rPr>
              <a:t>Throughout the migration journey</a:t>
            </a:r>
            <a:r>
              <a:rPr lang="en-US" sz="1800">
                <a:latin typeface="+mj-lt"/>
                <a:ea typeface="ヒラギノ角ゴ Pro W3"/>
                <a:cs typeface="Calibri Light"/>
              </a:rPr>
              <a:t>: border guard/police violence, by local communities, discriminatory legislation, etc.</a:t>
            </a:r>
          </a:p>
          <a:p>
            <a:pPr marL="898525" indent="-352425">
              <a:spcBef>
                <a:spcPts val="600"/>
              </a:spcBef>
              <a:spcAft>
                <a:spcPts val="1200"/>
              </a:spcAft>
              <a:buFont typeface="Wingdings" panose="05000000000000000000" pitchFamily="2" charset="2"/>
              <a:buChar char="Ø"/>
            </a:pPr>
            <a:r>
              <a:rPr lang="nl-BE" sz="1800" b="1">
                <a:latin typeface="+mj-lt"/>
                <a:ea typeface="ヒラギノ角ゴ Pro W3"/>
                <a:cs typeface="Calibri Light"/>
              </a:rPr>
              <a:t>In </a:t>
            </a:r>
            <a:r>
              <a:rPr lang="en-US" sz="1800" b="1">
                <a:latin typeface="+mj-lt"/>
                <a:ea typeface="ヒラギノ角ゴ Pro W3"/>
                <a:cs typeface="Calibri Light"/>
              </a:rPr>
              <a:t>country of destination</a:t>
            </a:r>
            <a:r>
              <a:rPr lang="en-US" sz="1800">
                <a:latin typeface="+mj-lt"/>
                <a:ea typeface="ヒラギノ角ゴ Pro W3"/>
                <a:cs typeface="Calibri Light"/>
              </a:rPr>
              <a:t>: xenophobia, social exclusion, limited resources/efforts for integration</a:t>
            </a:r>
          </a:p>
          <a:p>
            <a:pPr marL="898525" indent="-352425">
              <a:spcBef>
                <a:spcPts val="600"/>
              </a:spcBef>
              <a:spcAft>
                <a:spcPts val="1200"/>
              </a:spcAft>
              <a:buFont typeface="Wingdings" panose="05000000000000000000" pitchFamily="2" charset="2"/>
              <a:buChar char="Ø"/>
            </a:pPr>
            <a:r>
              <a:rPr lang="en-US" sz="1800">
                <a:latin typeface="+mj-lt"/>
                <a:ea typeface="ヒラギノ角ゴ Pro W3"/>
                <a:cs typeface="Calibri Light"/>
              </a:rPr>
              <a:t>On a </a:t>
            </a:r>
            <a:r>
              <a:rPr lang="en-US" sz="1800" b="1">
                <a:latin typeface="+mj-lt"/>
                <a:ea typeface="ヒラギノ角ゴ Pro W3"/>
                <a:cs typeface="Calibri Light"/>
              </a:rPr>
              <a:t>daily</a:t>
            </a:r>
            <a:r>
              <a:rPr lang="en-US" sz="1800">
                <a:latin typeface="+mj-lt"/>
                <a:ea typeface="ヒラギノ角ゴ Pro W3"/>
                <a:cs typeface="Calibri Light"/>
              </a:rPr>
              <a:t> basis, as shown by research: in social services, schools, etc. </a:t>
            </a: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dirty="0">
                <a:solidFill>
                  <a:srgbClr val="4655AA"/>
                </a:solidFill>
                <a:latin typeface="Open Sans" panose="020B0606030504020204" pitchFamily="34" charset="0"/>
              </a:rPr>
              <a:pPr algn="ctr" eaLnBrk="1" hangingPunct="1">
                <a:lnSpc>
                  <a:spcPct val="100000"/>
                </a:lnSpc>
                <a:spcBef>
                  <a:spcPct val="0"/>
                </a:spcBef>
                <a:buFontTx/>
                <a:buNone/>
              </a:pPr>
              <a:t>15</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424774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73768" y="1724314"/>
            <a:ext cx="11053094"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dirty="0">
                <a:solidFill>
                  <a:schemeClr val="tx2"/>
                </a:solidFill>
                <a:latin typeface="+mn-lt"/>
                <a:ea typeface="ヒラギノ角ゴ Pro W3"/>
                <a:cs typeface="Open Sans"/>
              </a:rPr>
              <a:t>3.1. Negative effects of racism against UMC</a:t>
            </a:r>
          </a:p>
          <a:p>
            <a:pPr algn="ctr">
              <a:spcBef>
                <a:spcPts val="0"/>
              </a:spcBef>
              <a:buNone/>
            </a:pPr>
            <a:endParaRPr lang="en-US" sz="1000" dirty="0">
              <a:latin typeface="+mj-lt"/>
              <a:ea typeface="ヒラギノ角ゴ Pro W3"/>
              <a:cs typeface="Calibri Light"/>
            </a:endParaRPr>
          </a:p>
          <a:p>
            <a:pPr marL="342900" indent="-342900">
              <a:spcBef>
                <a:spcPts val="600"/>
              </a:spcBef>
              <a:spcAft>
                <a:spcPts val="1200"/>
              </a:spcAft>
            </a:pPr>
            <a:r>
              <a:rPr lang="en-US" sz="2400" dirty="0">
                <a:latin typeface="+mj-lt"/>
                <a:ea typeface="ヒラギノ角ゴ Pro W3"/>
                <a:cs typeface="Calibri Light"/>
              </a:rPr>
              <a:t>Daily stressors: feelings of powerlessness, can reinforce traumas/injuries of UMC</a:t>
            </a:r>
          </a:p>
          <a:p>
            <a:pPr marL="342900" indent="-342900">
              <a:spcBef>
                <a:spcPts val="600"/>
              </a:spcBef>
              <a:spcAft>
                <a:spcPts val="1200"/>
              </a:spcAft>
            </a:pPr>
            <a:r>
              <a:rPr lang="en-US" sz="2400" dirty="0">
                <a:latin typeface="+mj-lt"/>
                <a:ea typeface="ヒラギノ角ゴ Pro W3"/>
                <a:cs typeface="Calibri Light"/>
              </a:rPr>
              <a:t>Negative self-image: need to prove themselves can be frustrating and stressful</a:t>
            </a:r>
          </a:p>
          <a:p>
            <a:pPr marL="342900" indent="-342900">
              <a:spcBef>
                <a:spcPts val="600"/>
              </a:spcBef>
              <a:spcAft>
                <a:spcPts val="1200"/>
              </a:spcAft>
            </a:pPr>
            <a:r>
              <a:rPr lang="en-US" sz="2400" dirty="0">
                <a:latin typeface="+mj-lt"/>
                <a:ea typeface="ヒラギノ角ゴ Pro W3"/>
                <a:cs typeface="Calibri Light"/>
              </a:rPr>
              <a:t>Internalized feeling of inferiority</a:t>
            </a:r>
          </a:p>
          <a:p>
            <a:pPr lvl="1">
              <a:spcBef>
                <a:spcPts val="600"/>
              </a:spcBef>
              <a:spcAft>
                <a:spcPts val="1200"/>
              </a:spcAft>
              <a:buNone/>
            </a:pPr>
            <a:r>
              <a:rPr lang="en-US" sz="2000" dirty="0">
                <a:latin typeface="+mj-lt"/>
                <a:ea typeface="ヒラギノ角ゴ Pro W3"/>
                <a:cs typeface="Calibri Light"/>
              </a:rPr>
              <a:t>Acting according to negative prejudices</a:t>
            </a:r>
          </a:p>
          <a:p>
            <a:pPr lvl="1">
              <a:spcBef>
                <a:spcPts val="600"/>
              </a:spcBef>
              <a:spcAft>
                <a:spcPts val="1200"/>
              </a:spcAft>
              <a:buNone/>
            </a:pPr>
            <a:r>
              <a:rPr lang="en-US" sz="2000" dirty="0">
                <a:latin typeface="+mj-lt"/>
                <a:ea typeface="ヒラギノ角ゴ Pro W3"/>
                <a:cs typeface="Calibri Light"/>
              </a:rPr>
              <a:t>Performing less at school/work: jeopardizing future</a:t>
            </a:r>
          </a:p>
          <a:p>
            <a:pPr marL="342900" indent="-342900">
              <a:spcBef>
                <a:spcPts val="600"/>
              </a:spcBef>
              <a:spcAft>
                <a:spcPts val="1200"/>
              </a:spcAft>
            </a:pPr>
            <a:r>
              <a:rPr lang="en-US" sz="2400" dirty="0">
                <a:latin typeface="+mj-lt"/>
                <a:ea typeface="ヒラギノ角ゴ Pro W3"/>
                <a:cs typeface="Calibri Light"/>
              </a:rPr>
              <a:t>Decrease resilience and other coping mechanism</a:t>
            </a:r>
          </a:p>
          <a:p>
            <a:pPr marL="342900" indent="-342900">
              <a:spcBef>
                <a:spcPts val="600"/>
              </a:spcBef>
              <a:spcAft>
                <a:spcPts val="1200"/>
              </a:spcAft>
            </a:pPr>
            <a:r>
              <a:rPr lang="en-US" sz="2400" dirty="0">
                <a:latin typeface="+mj-lt"/>
                <a:ea typeface="ヒラギノ角ゴ Pro W3"/>
                <a:cs typeface="Calibri Light"/>
              </a:rPr>
              <a:t>Impact on physical and mental health (depression, trauma, anger, etc.)</a:t>
            </a: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16</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155958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17</a:t>
            </a:fld>
            <a:endParaRPr lang="en-GB" altLang="fr-FR" sz="1400">
              <a:solidFill>
                <a:srgbClr val="4655AA"/>
              </a:solidFill>
              <a:latin typeface="Open Sans" panose="020B0606030504020204" pitchFamily="34" charset="0"/>
            </a:endParaRPr>
          </a:p>
        </p:txBody>
      </p:sp>
      <p:pic>
        <p:nvPicPr>
          <p:cNvPr id="1028" name="Picture 4" descr="Intersectionality | WOC FeminismsTCU">
            <a:extLst>
              <a:ext uri="{FF2B5EF4-FFF2-40B4-BE49-F238E27FC236}">
                <a16:creationId xmlns:a16="http://schemas.microsoft.com/office/drawing/2014/main" id="{9645802D-9E15-964F-710D-35A15C6BF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924" y="2545750"/>
            <a:ext cx="5339014" cy="30078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2157673"/>
            <a:ext cx="997944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solidFill>
                  <a:schemeClr val="tx2"/>
                </a:solidFill>
                <a:latin typeface="+mn-lt"/>
                <a:ea typeface="ヒラギノ角ゴ Pro W3"/>
                <a:cs typeface="Open Sans"/>
              </a:rPr>
              <a:t>3.2. Recognizing racism</a:t>
            </a:r>
          </a:p>
          <a:p>
            <a:pPr>
              <a:spcBef>
                <a:spcPts val="600"/>
              </a:spcBef>
              <a:spcAft>
                <a:spcPts val="1200"/>
              </a:spcAft>
              <a:buNone/>
            </a:pPr>
            <a:endParaRPr lang="en-US" altLang="fr-FR" b="1">
              <a:solidFill>
                <a:schemeClr val="tx2"/>
              </a:solidFill>
              <a:latin typeface="+mn-lt"/>
              <a:ea typeface="ヒラギノ角ゴ Pro W3"/>
              <a:cs typeface="Open Sans"/>
            </a:endParaRPr>
          </a:p>
          <a:p>
            <a:pPr>
              <a:spcBef>
                <a:spcPts val="600"/>
              </a:spcBef>
              <a:spcAft>
                <a:spcPts val="1200"/>
              </a:spcAft>
              <a:buNone/>
            </a:pPr>
            <a:r>
              <a:rPr lang="en-US" altLang="fr-FR" sz="2400">
                <a:latin typeface="+mj-lt"/>
                <a:ea typeface="ヒラギノ角ゴ Pro W3"/>
                <a:cs typeface="Open Sans"/>
              </a:rPr>
              <a:t>Metaphor of a dangerous crossroads</a:t>
            </a:r>
          </a:p>
        </p:txBody>
      </p:sp>
    </p:spTree>
    <p:extLst>
      <p:ext uri="{BB962C8B-B14F-4D97-AF65-F5344CB8AC3E}">
        <p14:creationId xmlns:p14="http://schemas.microsoft.com/office/powerpoint/2010/main" val="383201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18</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2157673"/>
            <a:ext cx="9979443" cy="312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3.2. Recognizing racism</a:t>
            </a:r>
          </a:p>
          <a:p>
            <a:pPr marL="342900" indent="-342900">
              <a:lnSpc>
                <a:spcPct val="120000"/>
              </a:lnSpc>
              <a:spcBef>
                <a:spcPts val="600"/>
              </a:spcBef>
              <a:spcAft>
                <a:spcPts val="1200"/>
              </a:spcAft>
            </a:pPr>
            <a:r>
              <a:rPr lang="en-US" altLang="fr-FR" sz="2400" b="1" u="sng">
                <a:solidFill>
                  <a:srgbClr val="7030A0"/>
                </a:solidFill>
                <a:latin typeface="+mj-lt"/>
                <a:ea typeface="ヒラギノ角ゴ Pro W3"/>
                <a:cs typeface="Open Sans"/>
              </a:rPr>
              <a:t>Racism competence</a:t>
            </a:r>
            <a:r>
              <a:rPr lang="en-US" altLang="fr-FR" sz="2400">
                <a:latin typeface="+mj-lt"/>
                <a:ea typeface="ヒラギノ角ゴ Pro W3"/>
                <a:cs typeface="Open Sans"/>
              </a:rPr>
              <a:t>: a specific set of competencies that everyone needs in a society that struggles with racism </a:t>
            </a:r>
          </a:p>
          <a:p>
            <a:pPr marL="342900" indent="-342900">
              <a:lnSpc>
                <a:spcPct val="120000"/>
              </a:lnSpc>
              <a:spcBef>
                <a:spcPts val="600"/>
              </a:spcBef>
              <a:spcAft>
                <a:spcPts val="1200"/>
              </a:spcAft>
            </a:pPr>
            <a:r>
              <a:rPr lang="en-US" altLang="fr-FR" sz="2400" b="1" u="sng">
                <a:solidFill>
                  <a:srgbClr val="7030A0"/>
                </a:solidFill>
                <a:latin typeface="+mj-lt"/>
                <a:ea typeface="ヒラギノ角ゴ Pro W3"/>
                <a:cs typeface="Open Sans"/>
              </a:rPr>
              <a:t>Competencies</a:t>
            </a:r>
            <a:r>
              <a:rPr lang="en-US" altLang="fr-FR" sz="2400">
                <a:latin typeface="+mj-lt"/>
                <a:ea typeface="ヒラギノ角ゴ Pro W3"/>
                <a:cs typeface="Open Sans"/>
              </a:rPr>
              <a:t>: understanding differences between people, knowing what racism is in all its versatility, being able to recognize it when it occurs, and being somewhat prepared to deal with it.</a:t>
            </a:r>
            <a:endParaRPr lang="nl-BE" altLang="fr-FR" sz="2400">
              <a:latin typeface="+mj-lt"/>
              <a:ea typeface="ヒラギノ角ゴ Pro W3"/>
              <a:cs typeface="Open Sans"/>
            </a:endParaRPr>
          </a:p>
        </p:txBody>
      </p:sp>
    </p:spTree>
    <p:extLst>
      <p:ext uri="{BB962C8B-B14F-4D97-AF65-F5344CB8AC3E}">
        <p14:creationId xmlns:p14="http://schemas.microsoft.com/office/powerpoint/2010/main" val="191318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19</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2157673"/>
            <a:ext cx="7283146" cy="37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3.2. Recognizing racism: definition</a:t>
            </a:r>
          </a:p>
          <a:p>
            <a:pPr>
              <a:lnSpc>
                <a:spcPct val="120000"/>
              </a:lnSpc>
              <a:spcBef>
                <a:spcPts val="600"/>
              </a:spcBef>
              <a:spcAft>
                <a:spcPts val="1200"/>
              </a:spcAft>
              <a:buNone/>
            </a:pPr>
            <a:r>
              <a:rPr lang="en-US" altLang="fr-FR" sz="2200">
                <a:latin typeface="+mj-lt"/>
                <a:ea typeface="ヒラギノ角ゴ Pro W3"/>
                <a:cs typeface="Open Sans"/>
              </a:rPr>
              <a:t>Racism is an attitude of systematic hostility or contempt for certain persons or groups of persons based on their nationality, skin color, ancestry, national or ethnic origin</a:t>
            </a:r>
          </a:p>
          <a:p>
            <a:pPr>
              <a:lnSpc>
                <a:spcPct val="120000"/>
              </a:lnSpc>
              <a:spcBef>
                <a:spcPts val="600"/>
              </a:spcBef>
              <a:spcAft>
                <a:spcPts val="1200"/>
              </a:spcAft>
              <a:buNone/>
            </a:pPr>
            <a:r>
              <a:rPr lang="en-US" altLang="fr-FR" sz="2200">
                <a:latin typeface="+mj-lt"/>
                <a:ea typeface="ヒラギノ角ゴ Pro W3"/>
                <a:cs typeface="Open Sans"/>
              </a:rPr>
              <a:t>Definition used by Naima Charkaoui in her book: “</a:t>
            </a:r>
            <a:r>
              <a:rPr lang="en-US" altLang="fr-FR" sz="2200" i="1">
                <a:latin typeface="+mj-lt"/>
                <a:ea typeface="ヒラギノ角ゴ Pro W3"/>
                <a:cs typeface="Open Sans"/>
              </a:rPr>
              <a:t>Racism is always about categorizing people based on their origin, supposedly racial physical characteristics or religious beliefs, and this within a social power relationship</a:t>
            </a:r>
            <a:r>
              <a:rPr lang="en-US" altLang="fr-FR" sz="2200">
                <a:latin typeface="+mj-lt"/>
                <a:ea typeface="ヒラギノ角ゴ Pro W3"/>
                <a:cs typeface="Open Sans"/>
              </a:rPr>
              <a:t>.”</a:t>
            </a:r>
            <a:endParaRPr lang="nl-BE" altLang="fr-FR" sz="2200">
              <a:latin typeface="+mj-lt"/>
              <a:ea typeface="ヒラギノ角ゴ Pro W3"/>
              <a:cs typeface="Open Sans"/>
            </a:endParaRPr>
          </a:p>
        </p:txBody>
      </p:sp>
      <p:pic>
        <p:nvPicPr>
          <p:cNvPr id="6" name="Picture 2" descr="Zeven prangende vragen en antwoorden over racisme en discriminatie |  Kennisplatform Inclusief Samenleven">
            <a:extLst>
              <a:ext uri="{FF2B5EF4-FFF2-40B4-BE49-F238E27FC236}">
                <a16:creationId xmlns:a16="http://schemas.microsoft.com/office/drawing/2014/main" id="{773540A5-559A-2EC0-32A1-56ADBC666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424" y="2807878"/>
            <a:ext cx="3337355" cy="238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6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97705" y="1846979"/>
            <a:ext cx="11145951"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r>
              <a:rPr lang="en-US" sz="2400">
                <a:latin typeface="+mj-lt"/>
                <a:ea typeface="ヒラギノ角ゴ Pro W3"/>
                <a:cs typeface="Calibri Light"/>
              </a:rPr>
              <a:t>.</a:t>
            </a:r>
          </a:p>
          <a:p>
            <a:pPr marL="342900" indent="-342900">
              <a:spcBef>
                <a:spcPts val="600"/>
              </a:spcBef>
              <a:spcAft>
                <a:spcPts val="1200"/>
              </a:spcAft>
            </a:pPr>
            <a:endParaRPr lang="nl-BE" sz="2400">
              <a:latin typeface="Calibri Light"/>
              <a:ea typeface="ヒラギノ角ゴ Pro W3"/>
              <a:cs typeface="Calibri Light"/>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a:t>
            </a:fld>
            <a:endParaRPr lang="en-GB" altLang="fr-FR" sz="1400">
              <a:solidFill>
                <a:srgbClr val="4655AA"/>
              </a:solidFill>
              <a:latin typeface="Open Sans" panose="020B0606030504020204" pitchFamily="34" charset="0"/>
            </a:endParaRPr>
          </a:p>
        </p:txBody>
      </p:sp>
      <p:graphicFrame>
        <p:nvGraphicFramePr>
          <p:cNvPr id="7" name="Table 6">
            <a:extLst>
              <a:ext uri="{FF2B5EF4-FFF2-40B4-BE49-F238E27FC236}">
                <a16:creationId xmlns:a16="http://schemas.microsoft.com/office/drawing/2014/main" id="{409EE165-49A4-F58C-D53A-857E5E123266}"/>
              </a:ext>
            </a:extLst>
          </p:cNvPr>
          <p:cNvGraphicFramePr>
            <a:graphicFrameLocks noGrp="1"/>
          </p:cNvGraphicFramePr>
          <p:nvPr>
            <p:extLst>
              <p:ext uri="{D42A27DB-BD31-4B8C-83A1-F6EECF244321}">
                <p14:modId xmlns:p14="http://schemas.microsoft.com/office/powerpoint/2010/main" val="967088732"/>
              </p:ext>
            </p:extLst>
          </p:nvPr>
        </p:nvGraphicFramePr>
        <p:xfrm>
          <a:off x="3863357" y="1829770"/>
          <a:ext cx="4465283" cy="4382025"/>
        </p:xfrm>
        <a:graphic>
          <a:graphicData uri="http://schemas.openxmlformats.org/drawingml/2006/table">
            <a:tbl>
              <a:tblPr firstRow="1" bandRow="1">
                <a:tableStyleId>{5C22544A-7EE6-4342-B048-85BDC9FD1C3A}</a:tableStyleId>
              </a:tblPr>
              <a:tblGrid>
                <a:gridCol w="1189088">
                  <a:extLst>
                    <a:ext uri="{9D8B030D-6E8A-4147-A177-3AD203B41FA5}">
                      <a16:colId xmlns:a16="http://schemas.microsoft.com/office/drawing/2014/main" val="2410205899"/>
                    </a:ext>
                  </a:extLst>
                </a:gridCol>
                <a:gridCol w="3276195">
                  <a:extLst>
                    <a:ext uri="{9D8B030D-6E8A-4147-A177-3AD203B41FA5}">
                      <a16:colId xmlns:a16="http://schemas.microsoft.com/office/drawing/2014/main" val="1494599496"/>
                    </a:ext>
                  </a:extLst>
                </a:gridCol>
              </a:tblGrid>
              <a:tr h="252087">
                <a:tc>
                  <a:txBody>
                    <a:bodyPr/>
                    <a:lstStyle/>
                    <a:p>
                      <a:pPr>
                        <a:lnSpc>
                          <a:spcPct val="107000"/>
                        </a:lnSpc>
                        <a:spcAft>
                          <a:spcPts val="800"/>
                        </a:spcAft>
                        <a:tabLst>
                          <a:tab pos="1009650" algn="l"/>
                          <a:tab pos="1916430" algn="l"/>
                        </a:tabLst>
                      </a:pPr>
                      <a:r>
                        <a:rPr lang="en-US" sz="1100">
                          <a:effectLst/>
                        </a:rPr>
                        <a:t>         </a:t>
                      </a:r>
                      <a:r>
                        <a:rPr lang="nl-NL" sz="1100">
                          <a:effectLst/>
                        </a:rPr>
                        <a:t>Time </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7030A0"/>
                    </a:solidFill>
                  </a:tcPr>
                </a:tc>
                <a:tc>
                  <a:txBody>
                    <a:bodyPr/>
                    <a:lstStyle/>
                    <a:p>
                      <a:pPr>
                        <a:lnSpc>
                          <a:spcPct val="107000"/>
                        </a:lnSpc>
                        <a:spcAft>
                          <a:spcPts val="800"/>
                        </a:spcAft>
                        <a:tabLst>
                          <a:tab pos="1009650" algn="l"/>
                          <a:tab pos="1916430" algn="l"/>
                        </a:tabLst>
                      </a:pPr>
                      <a:r>
                        <a:rPr lang="nl-NL" sz="1100">
                          <a:effectLst/>
                        </a:rPr>
                        <a:t>             </a:t>
                      </a:r>
                      <a:r>
                        <a:rPr lang="nl-NL" sz="1100" err="1">
                          <a:effectLst/>
                        </a:rPr>
                        <a:t>Activities</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7030A0"/>
                    </a:solidFill>
                  </a:tcPr>
                </a:tc>
                <a:extLst>
                  <a:ext uri="{0D108BD9-81ED-4DB2-BD59-A6C34878D82A}">
                    <a16:rowId xmlns:a16="http://schemas.microsoft.com/office/drawing/2014/main" val="3478824357"/>
                  </a:ext>
                </a:extLst>
              </a:tr>
              <a:tr h="262633">
                <a:tc>
                  <a:txBody>
                    <a:bodyPr/>
                    <a:lstStyle/>
                    <a:p>
                      <a:pPr>
                        <a:lnSpc>
                          <a:spcPct val="107000"/>
                        </a:lnSpc>
                        <a:spcAft>
                          <a:spcPts val="800"/>
                        </a:spcAft>
                        <a:tabLst>
                          <a:tab pos="1009650" algn="l"/>
                          <a:tab pos="1916430" algn="l"/>
                        </a:tabLst>
                      </a:pPr>
                      <a:r>
                        <a:rPr lang="nl-NL" sz="1000" i="1">
                          <a:effectLst/>
                        </a:rPr>
                        <a:t>8.45 – 9.00 </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tc>
                  <a:txBody>
                    <a:bodyPr/>
                    <a:lstStyle/>
                    <a:p>
                      <a:pPr>
                        <a:lnSpc>
                          <a:spcPct val="107000"/>
                        </a:lnSpc>
                        <a:spcAft>
                          <a:spcPts val="800"/>
                        </a:spcAft>
                        <a:tabLst>
                          <a:tab pos="1009650" algn="l"/>
                          <a:tab pos="1916430" algn="l"/>
                        </a:tabLst>
                      </a:pPr>
                      <a:r>
                        <a:rPr lang="nl-NL" sz="1000" i="1" err="1">
                          <a:effectLst/>
                        </a:rPr>
                        <a:t>Registration</a:t>
                      </a:r>
                      <a:r>
                        <a:rPr lang="nl-NL" sz="1000" i="1">
                          <a:effectLst/>
                        </a:rPr>
                        <a:t> / Entry</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extLst>
                  <a:ext uri="{0D108BD9-81ED-4DB2-BD59-A6C34878D82A}">
                    <a16:rowId xmlns:a16="http://schemas.microsoft.com/office/drawing/2014/main" val="1615150180"/>
                  </a:ext>
                </a:extLst>
              </a:tr>
              <a:tr h="322605">
                <a:tc>
                  <a:txBody>
                    <a:bodyPr/>
                    <a:lstStyle/>
                    <a:p>
                      <a:pPr>
                        <a:lnSpc>
                          <a:spcPct val="107000"/>
                        </a:lnSpc>
                        <a:spcAft>
                          <a:spcPts val="800"/>
                        </a:spcAft>
                        <a:tabLst>
                          <a:tab pos="1009650" algn="l"/>
                          <a:tab pos="1916430" algn="l"/>
                        </a:tabLst>
                      </a:pPr>
                      <a:r>
                        <a:rPr lang="nl-NL" sz="1000">
                          <a:effectLst/>
                        </a:rPr>
                        <a:t>9.00 – 9.10 </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Aim and Objectives</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3872440547"/>
                  </a:ext>
                </a:extLst>
              </a:tr>
              <a:tr h="296238">
                <a:tc>
                  <a:txBody>
                    <a:bodyPr/>
                    <a:lstStyle/>
                    <a:p>
                      <a:pPr>
                        <a:lnSpc>
                          <a:spcPct val="107000"/>
                        </a:lnSpc>
                        <a:spcAft>
                          <a:spcPts val="800"/>
                        </a:spcAft>
                        <a:tabLst>
                          <a:tab pos="1009650" algn="l"/>
                          <a:tab pos="1916430" algn="l"/>
                        </a:tabLst>
                      </a:pPr>
                      <a:r>
                        <a:rPr lang="nl-NL" sz="1000">
                          <a:effectLst/>
                        </a:rPr>
                        <a:t>9.10 – 9.30</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1: Introduction to culture-sensitive care</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3694526867"/>
                  </a:ext>
                </a:extLst>
              </a:tr>
              <a:tr h="322605">
                <a:tc>
                  <a:txBody>
                    <a:bodyPr/>
                    <a:lstStyle/>
                    <a:p>
                      <a:pPr>
                        <a:lnSpc>
                          <a:spcPct val="107000"/>
                        </a:lnSpc>
                        <a:spcAft>
                          <a:spcPts val="800"/>
                        </a:spcAft>
                        <a:tabLst>
                          <a:tab pos="1009650" algn="l"/>
                          <a:tab pos="1916430" algn="l"/>
                        </a:tabLst>
                      </a:pPr>
                      <a:r>
                        <a:rPr lang="nl-NL" sz="1000">
                          <a:effectLst/>
                        </a:rPr>
                        <a:t>9.30 – 10.15</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2: Breaking taboos (2.1, 2.2, 2.3)</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97876990"/>
                  </a:ext>
                </a:extLst>
              </a:tr>
              <a:tr h="314333">
                <a:tc>
                  <a:txBody>
                    <a:bodyPr/>
                    <a:lstStyle/>
                    <a:p>
                      <a:pPr>
                        <a:lnSpc>
                          <a:spcPct val="107000"/>
                        </a:lnSpc>
                        <a:spcAft>
                          <a:spcPts val="800"/>
                        </a:spcAft>
                        <a:tabLst>
                          <a:tab pos="1009650" algn="l"/>
                          <a:tab pos="1916430" algn="l"/>
                        </a:tabLst>
                      </a:pPr>
                      <a:r>
                        <a:rPr lang="nl-NL" sz="1000" i="1">
                          <a:effectLst/>
                        </a:rPr>
                        <a:t>10.15 – 10.30</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tc>
                  <a:txBody>
                    <a:bodyPr/>
                    <a:lstStyle/>
                    <a:p>
                      <a:pPr>
                        <a:lnSpc>
                          <a:spcPct val="107000"/>
                        </a:lnSpc>
                        <a:spcAft>
                          <a:spcPts val="800"/>
                        </a:spcAft>
                        <a:tabLst>
                          <a:tab pos="1009650" algn="l"/>
                          <a:tab pos="1916430" algn="l"/>
                        </a:tabLst>
                      </a:pPr>
                      <a:r>
                        <a:rPr lang="nl-NL" sz="1000" i="1">
                          <a:effectLst/>
                        </a:rPr>
                        <a:t>Coffee break </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extLst>
                  <a:ext uri="{0D108BD9-81ED-4DB2-BD59-A6C34878D82A}">
                    <a16:rowId xmlns:a16="http://schemas.microsoft.com/office/drawing/2014/main" val="1480185120"/>
                  </a:ext>
                </a:extLst>
              </a:tr>
              <a:tr h="322605">
                <a:tc>
                  <a:txBody>
                    <a:bodyPr/>
                    <a:lstStyle/>
                    <a:p>
                      <a:pPr>
                        <a:lnSpc>
                          <a:spcPct val="107000"/>
                        </a:lnSpc>
                        <a:spcAft>
                          <a:spcPts val="800"/>
                        </a:spcAft>
                        <a:tabLst>
                          <a:tab pos="1009650" algn="l"/>
                          <a:tab pos="1916430" algn="l"/>
                        </a:tabLst>
                      </a:pPr>
                      <a:r>
                        <a:rPr lang="nl-NL" sz="1000">
                          <a:effectLst/>
                        </a:rPr>
                        <a:t>10.30 – 11.20</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2: Breaking taboos (2.4)</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4092613148"/>
                  </a:ext>
                </a:extLst>
              </a:tr>
              <a:tr h="353289">
                <a:tc>
                  <a:txBody>
                    <a:bodyPr/>
                    <a:lstStyle/>
                    <a:p>
                      <a:pPr>
                        <a:lnSpc>
                          <a:spcPct val="107000"/>
                        </a:lnSpc>
                        <a:spcAft>
                          <a:spcPts val="800"/>
                        </a:spcAft>
                        <a:tabLst>
                          <a:tab pos="1009650" algn="l"/>
                          <a:tab pos="1916430" algn="l"/>
                        </a:tabLst>
                      </a:pPr>
                      <a:r>
                        <a:rPr lang="nl-NL" sz="1000">
                          <a:effectLst/>
                        </a:rPr>
                        <a:t>11.20 – 12.55</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3: Dealing with racism (3.1, 3.2, 3.3 A)</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2583219437"/>
                  </a:ext>
                </a:extLst>
              </a:tr>
              <a:tr h="322605">
                <a:tc>
                  <a:txBody>
                    <a:bodyPr/>
                    <a:lstStyle/>
                    <a:p>
                      <a:pPr>
                        <a:lnSpc>
                          <a:spcPct val="107000"/>
                        </a:lnSpc>
                        <a:spcAft>
                          <a:spcPts val="800"/>
                        </a:spcAft>
                        <a:tabLst>
                          <a:tab pos="1009650" algn="l"/>
                          <a:tab pos="1916430" algn="l"/>
                        </a:tabLst>
                      </a:pPr>
                      <a:r>
                        <a:rPr lang="nl-NL" sz="1000" i="1">
                          <a:effectLst/>
                        </a:rPr>
                        <a:t>12.55 – 13.35 </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tc>
                  <a:txBody>
                    <a:bodyPr/>
                    <a:lstStyle/>
                    <a:p>
                      <a:pPr>
                        <a:lnSpc>
                          <a:spcPct val="107000"/>
                        </a:lnSpc>
                        <a:spcAft>
                          <a:spcPts val="800"/>
                        </a:spcAft>
                        <a:tabLst>
                          <a:tab pos="1009650" algn="l"/>
                          <a:tab pos="1916430" algn="l"/>
                        </a:tabLst>
                      </a:pPr>
                      <a:r>
                        <a:rPr lang="nl-NL" sz="1000" i="1">
                          <a:effectLst/>
                        </a:rPr>
                        <a:t> Lunch</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extLst>
                  <a:ext uri="{0D108BD9-81ED-4DB2-BD59-A6C34878D82A}">
                    <a16:rowId xmlns:a16="http://schemas.microsoft.com/office/drawing/2014/main" val="2013288718"/>
                  </a:ext>
                </a:extLst>
              </a:tr>
              <a:tr h="322605">
                <a:tc>
                  <a:txBody>
                    <a:bodyPr/>
                    <a:lstStyle/>
                    <a:p>
                      <a:pPr>
                        <a:lnSpc>
                          <a:spcPct val="107000"/>
                        </a:lnSpc>
                        <a:spcAft>
                          <a:spcPts val="800"/>
                        </a:spcAft>
                        <a:tabLst>
                          <a:tab pos="1009650" algn="l"/>
                          <a:tab pos="1916430" algn="l"/>
                        </a:tabLst>
                      </a:pPr>
                      <a:r>
                        <a:rPr lang="en-US" sz="1000">
                          <a:effectLst/>
                        </a:rPr>
                        <a:t>13.35 – 15.00</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3: Dealing with racism (3.3 (cont.), 3.4)</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3692617154"/>
                  </a:ext>
                </a:extLst>
              </a:tr>
              <a:tr h="322605">
                <a:tc>
                  <a:txBody>
                    <a:bodyPr/>
                    <a:lstStyle/>
                    <a:p>
                      <a:pPr>
                        <a:lnSpc>
                          <a:spcPct val="107000"/>
                        </a:lnSpc>
                        <a:spcAft>
                          <a:spcPts val="800"/>
                        </a:spcAft>
                        <a:tabLst>
                          <a:tab pos="1009650" algn="l"/>
                          <a:tab pos="1916430" algn="l"/>
                        </a:tabLst>
                      </a:pPr>
                      <a:r>
                        <a:rPr lang="nl-NL" sz="1000" i="1">
                          <a:effectLst/>
                        </a:rPr>
                        <a:t>15.00 – 15.10</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tc>
                  <a:txBody>
                    <a:bodyPr/>
                    <a:lstStyle/>
                    <a:p>
                      <a:pPr>
                        <a:lnSpc>
                          <a:spcPct val="107000"/>
                        </a:lnSpc>
                        <a:spcAft>
                          <a:spcPts val="800"/>
                        </a:spcAft>
                        <a:tabLst>
                          <a:tab pos="1009650" algn="l"/>
                          <a:tab pos="1916430" algn="l"/>
                        </a:tabLst>
                      </a:pPr>
                      <a:r>
                        <a:rPr lang="nl-NL" sz="1000" i="1">
                          <a:effectLst/>
                        </a:rPr>
                        <a:t>Coffee break </a:t>
                      </a:r>
                      <a:endParaRPr lang="en-BE" sz="900" i="1">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E4D2F2"/>
                    </a:solidFill>
                  </a:tcPr>
                </a:tc>
                <a:extLst>
                  <a:ext uri="{0D108BD9-81ED-4DB2-BD59-A6C34878D82A}">
                    <a16:rowId xmlns:a16="http://schemas.microsoft.com/office/drawing/2014/main" val="3444280322"/>
                  </a:ext>
                </a:extLst>
              </a:tr>
              <a:tr h="322605">
                <a:tc>
                  <a:txBody>
                    <a:bodyPr/>
                    <a:lstStyle/>
                    <a:p>
                      <a:pPr>
                        <a:lnSpc>
                          <a:spcPct val="107000"/>
                        </a:lnSpc>
                        <a:spcAft>
                          <a:spcPts val="800"/>
                        </a:spcAft>
                        <a:tabLst>
                          <a:tab pos="1009650" algn="l"/>
                          <a:tab pos="1916430" algn="l"/>
                        </a:tabLst>
                      </a:pPr>
                      <a:r>
                        <a:rPr lang="nl-NL" sz="1000">
                          <a:effectLst/>
                        </a:rPr>
                        <a:t>15.10 – 16.00</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3: Dealing with racism (3.5, 3.6, 3.7)</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2291856405"/>
                  </a:ext>
                </a:extLst>
              </a:tr>
              <a:tr h="322605">
                <a:tc>
                  <a:txBody>
                    <a:bodyPr/>
                    <a:lstStyle/>
                    <a:p>
                      <a:pPr>
                        <a:lnSpc>
                          <a:spcPct val="107000"/>
                        </a:lnSpc>
                        <a:spcAft>
                          <a:spcPts val="800"/>
                        </a:spcAft>
                        <a:tabLst>
                          <a:tab pos="1009650" algn="l"/>
                          <a:tab pos="1916430" algn="l"/>
                        </a:tabLst>
                      </a:pPr>
                      <a:r>
                        <a:rPr lang="nl-NL" sz="1000">
                          <a:effectLst/>
                        </a:rPr>
                        <a:t>16.00 - 16.20</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4: Space for spirituality and meaningful living</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3027955505"/>
                  </a:ext>
                </a:extLst>
              </a:tr>
              <a:tr h="322605">
                <a:tc>
                  <a:txBody>
                    <a:bodyPr/>
                    <a:lstStyle/>
                    <a:p>
                      <a:pPr>
                        <a:lnSpc>
                          <a:spcPct val="107000"/>
                        </a:lnSpc>
                        <a:spcAft>
                          <a:spcPts val="800"/>
                        </a:spcAft>
                        <a:tabLst>
                          <a:tab pos="1009650" algn="l"/>
                          <a:tab pos="1916430" algn="l"/>
                        </a:tabLst>
                      </a:pPr>
                      <a:r>
                        <a:rPr lang="nl-NL" sz="1000">
                          <a:effectLst/>
                        </a:rPr>
                        <a:t>16.20 - 16.30 </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tc>
                  <a:txBody>
                    <a:bodyPr/>
                    <a:lstStyle/>
                    <a:p>
                      <a:pPr>
                        <a:lnSpc>
                          <a:spcPct val="107000"/>
                        </a:lnSpc>
                        <a:spcAft>
                          <a:spcPts val="800"/>
                        </a:spcAft>
                        <a:tabLst>
                          <a:tab pos="1009650" algn="l"/>
                          <a:tab pos="1916430" algn="l"/>
                        </a:tabLst>
                      </a:pPr>
                      <a:r>
                        <a:rPr lang="en-US" sz="1000">
                          <a:effectLst/>
                        </a:rPr>
                        <a:t>Activity 5: Closure and evaluation</a:t>
                      </a:r>
                      <a:endParaRPr lang="en-BE" sz="900">
                        <a:effectLst/>
                        <a:latin typeface="Calibri" panose="020F0502020204030204" pitchFamily="34" charset="0"/>
                        <a:ea typeface="Calibri" panose="020F0502020204030204" pitchFamily="34" charset="0"/>
                        <a:cs typeface="Arial" panose="020B0604020202020204" pitchFamily="34" charset="0"/>
                      </a:endParaRPr>
                    </a:p>
                  </a:txBody>
                  <a:tcPr marL="74447" marR="74447" marT="37224" marB="37224" anchor="ctr">
                    <a:solidFill>
                      <a:srgbClr val="F3EBF9"/>
                    </a:solidFill>
                  </a:tcPr>
                </a:tc>
                <a:extLst>
                  <a:ext uri="{0D108BD9-81ED-4DB2-BD59-A6C34878D82A}">
                    <a16:rowId xmlns:a16="http://schemas.microsoft.com/office/drawing/2014/main" val="764419502"/>
                  </a:ext>
                </a:extLst>
              </a:tr>
            </a:tbl>
          </a:graphicData>
        </a:graphic>
      </p:graphicFrame>
      <p:sp>
        <p:nvSpPr>
          <p:cNvPr id="10" name="Content Placeholder 2">
            <a:extLst>
              <a:ext uri="{FF2B5EF4-FFF2-40B4-BE49-F238E27FC236}">
                <a16:creationId xmlns:a16="http://schemas.microsoft.com/office/drawing/2014/main" id="{265AC694-5A9E-F93A-3D88-24E5191BE3BB}"/>
              </a:ext>
            </a:extLst>
          </p:cNvPr>
          <p:cNvSpPr txBox="1">
            <a:spLocks/>
          </p:cNvSpPr>
          <p:nvPr/>
        </p:nvSpPr>
        <p:spPr bwMode="auto">
          <a:xfrm>
            <a:off x="4051300" y="311585"/>
            <a:ext cx="649128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mj-lt"/>
                <a:ea typeface="ヒラギノ角ゴ Pro W3" pitchFamily="-86" charset="-128"/>
                <a:cs typeface="ヒラギノ角ゴ Pro W3" pitchFamily="-86"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ヒラギノ角ゴ Pro W3" pitchFamily="-86"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ヒラギノ角ゴ Pro W3" pitchFamily="-86"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GB" altLang="fr-FR" sz="3600">
                <a:solidFill>
                  <a:schemeClr val="bg1"/>
                </a:solidFill>
                <a:latin typeface="Calibri"/>
                <a:ea typeface="ヒラギノ角ゴ Pro W3"/>
              </a:rPr>
              <a:t>Culture-sensitive care</a:t>
            </a:r>
            <a:endParaRPr lang="en-GB" altLang="fr-FR" sz="3600">
              <a:solidFill>
                <a:schemeClr val="bg1"/>
              </a:solidFill>
              <a:latin typeface="Calibri" panose="020F0502020204030204" pitchFamily="34" charset="0"/>
            </a:endParaRPr>
          </a:p>
        </p:txBody>
      </p:sp>
      <p:sp>
        <p:nvSpPr>
          <p:cNvPr id="11" name="Title 7">
            <a:extLst>
              <a:ext uri="{FF2B5EF4-FFF2-40B4-BE49-F238E27FC236}">
                <a16:creationId xmlns:a16="http://schemas.microsoft.com/office/drawing/2014/main" id="{95BFFDCB-DFBD-1255-5F00-4D78CB6E3069}"/>
              </a:ext>
            </a:extLst>
          </p:cNvPr>
          <p:cNvSpPr txBox="1">
            <a:spLocks/>
          </p:cNvSpPr>
          <p:nvPr/>
        </p:nvSpPr>
        <p:spPr bwMode="auto">
          <a:xfrm>
            <a:off x="256478" y="190333"/>
            <a:ext cx="3992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800" b="1" kern="1200">
                <a:solidFill>
                  <a:srgbClr val="FFFFFF"/>
                </a:solidFill>
                <a:latin typeface="+mn-lt"/>
                <a:ea typeface="ヒラギノ角ゴ Pro W3" pitchFamily="-86" charset="-128"/>
                <a:cs typeface="ヒラギノ角ゴ Pro W3" pitchFamily="-86" charset="-128"/>
              </a:defRPr>
            </a:lvl1pPr>
            <a:lvl2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2pPr>
            <a:lvl3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3pPr>
            <a:lvl4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4pPr>
            <a:lvl5pPr algn="l" rtl="0" eaLnBrk="0" fontAlgn="base" hangingPunct="0">
              <a:lnSpc>
                <a:spcPct val="90000"/>
              </a:lnSpc>
              <a:spcBef>
                <a:spcPct val="0"/>
              </a:spcBef>
              <a:spcAft>
                <a:spcPct val="0"/>
              </a:spcAft>
              <a:defRPr sz="4800" b="1">
                <a:solidFill>
                  <a:srgbClr val="FFFFFF"/>
                </a:solidFill>
                <a:latin typeface="Calibri" pitchFamily="-86" charset="0"/>
                <a:ea typeface="ヒラギノ角ゴ Pro W3" pitchFamily="-86" charset="-128"/>
                <a:cs typeface="ヒラギノ角ゴ Pro W3" pitchFamily="-86" charset="-128"/>
              </a:defRPr>
            </a:lvl5pPr>
            <a:lvl6pPr marL="4572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6pPr>
            <a:lvl7pPr marL="9144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7pPr>
            <a:lvl8pPr marL="13716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8pPr>
            <a:lvl9pPr marL="1828800" algn="l" rtl="0" fontAlgn="base">
              <a:lnSpc>
                <a:spcPct val="90000"/>
              </a:lnSpc>
              <a:spcBef>
                <a:spcPct val="0"/>
              </a:spcBef>
              <a:spcAft>
                <a:spcPct val="0"/>
              </a:spcAft>
              <a:defRPr sz="4800">
                <a:solidFill>
                  <a:srgbClr val="0033A0"/>
                </a:solidFill>
                <a:latin typeface="Calibri Light" pitchFamily="-86" charset="0"/>
                <a:ea typeface="ヒラギノ角ゴ Pro W3" pitchFamily="-86" charset="-128"/>
                <a:cs typeface="ヒラギノ角ゴ Pro W3" pitchFamily="-86" charset="-128"/>
              </a:defRPr>
            </a:lvl9pPr>
          </a:lstStyle>
          <a:p>
            <a:pPr>
              <a:defRPr/>
            </a:pPr>
            <a:r>
              <a:rPr lang="en-GB">
                <a:solidFill>
                  <a:schemeClr val="bg1"/>
                </a:solidFill>
                <a:ea typeface="ヒラギノ角ゴ Pro W3"/>
              </a:rPr>
              <a:t>Extra Module|</a:t>
            </a:r>
            <a:endParaRPr lang="en-GB">
              <a:solidFill>
                <a:schemeClr val="bg1"/>
              </a:solidFill>
            </a:endParaRPr>
          </a:p>
        </p:txBody>
      </p:sp>
      <p:sp>
        <p:nvSpPr>
          <p:cNvPr id="13" name="Title 19">
            <a:extLst>
              <a:ext uri="{FF2B5EF4-FFF2-40B4-BE49-F238E27FC236}">
                <a16:creationId xmlns:a16="http://schemas.microsoft.com/office/drawing/2014/main" id="{525C8428-EB43-E48C-815B-574CBA60E26F}"/>
              </a:ext>
            </a:extLst>
          </p:cNvPr>
          <p:cNvSpPr txBox="1">
            <a:spLocks/>
          </p:cNvSpPr>
          <p:nvPr/>
        </p:nvSpPr>
        <p:spPr bwMode="auto">
          <a:xfrm>
            <a:off x="1275414" y="1023768"/>
            <a:ext cx="555177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Schedule - 8u45-16u30</a:t>
            </a:r>
            <a:endParaRPr lang="en-US" altLang="fr-FR" sz="3600" b="1">
              <a:solidFill>
                <a:schemeClr val="bg2"/>
              </a:solidFill>
              <a:latin typeface="Open Sans" panose="020B0606030504020204" pitchFamily="34" charset="0"/>
              <a:cs typeface="Open Sans"/>
            </a:endParaRPr>
          </a:p>
        </p:txBody>
      </p:sp>
    </p:spTree>
    <p:extLst>
      <p:ext uri="{BB962C8B-B14F-4D97-AF65-F5344CB8AC3E}">
        <p14:creationId xmlns:p14="http://schemas.microsoft.com/office/powerpoint/2010/main" val="120896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20</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1991761"/>
            <a:ext cx="7283146" cy="40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3.2. Recognizing racism: origins</a:t>
            </a:r>
          </a:p>
          <a:p>
            <a:pPr marL="723900" indent="-279400">
              <a:lnSpc>
                <a:spcPct val="100000"/>
              </a:lnSpc>
              <a:spcBef>
                <a:spcPts val="0"/>
              </a:spcBef>
            </a:pPr>
            <a:r>
              <a:rPr lang="en-US" altLang="fr-FR" sz="2200">
                <a:latin typeface="+mj-lt"/>
                <a:ea typeface="ヒラギノ角ゴ Pro W3"/>
                <a:cs typeface="Open Sans"/>
              </a:rPr>
              <a:t>Negative experiences/ lack of experience </a:t>
            </a:r>
          </a:p>
          <a:p>
            <a:pPr marL="723900" indent="-279400">
              <a:lnSpc>
                <a:spcPct val="100000"/>
              </a:lnSpc>
              <a:spcBef>
                <a:spcPts val="0"/>
              </a:spcBef>
            </a:pPr>
            <a:r>
              <a:rPr lang="en-US" altLang="fr-FR" sz="2200">
                <a:latin typeface="+mj-lt"/>
                <a:ea typeface="ヒラギノ角ゴ Pro W3"/>
                <a:cs typeface="Open Sans"/>
              </a:rPr>
              <a:t>Environment (hometown, family, friends...) </a:t>
            </a:r>
          </a:p>
          <a:p>
            <a:pPr marL="723900" indent="-279400">
              <a:lnSpc>
                <a:spcPct val="100000"/>
              </a:lnSpc>
              <a:spcBef>
                <a:spcPts val="0"/>
              </a:spcBef>
            </a:pPr>
            <a:r>
              <a:rPr lang="en-US" altLang="fr-FR" sz="2200">
                <a:latin typeface="+mj-lt"/>
                <a:ea typeface="ヒラギノ角ゴ Pro W3"/>
                <a:cs typeface="Open Sans"/>
              </a:rPr>
              <a:t>Education/upbringing</a:t>
            </a:r>
          </a:p>
          <a:p>
            <a:pPr marL="723900" indent="-279400">
              <a:lnSpc>
                <a:spcPct val="100000"/>
              </a:lnSpc>
              <a:spcBef>
                <a:spcPts val="0"/>
              </a:spcBef>
            </a:pPr>
            <a:r>
              <a:rPr lang="en-US" altLang="fr-FR" sz="2200">
                <a:latin typeface="+mj-lt"/>
                <a:ea typeface="ヒラギノ角ゴ Pro W3"/>
                <a:cs typeface="Open Sans"/>
              </a:rPr>
              <a:t>Xenophobia </a:t>
            </a:r>
          </a:p>
          <a:p>
            <a:pPr marL="723900" indent="-279400">
              <a:lnSpc>
                <a:spcPct val="100000"/>
              </a:lnSpc>
              <a:spcBef>
                <a:spcPts val="0"/>
              </a:spcBef>
            </a:pPr>
            <a:r>
              <a:rPr lang="en-US" altLang="fr-FR" sz="2200">
                <a:latin typeface="+mj-lt"/>
                <a:ea typeface="ヒラギノ角ゴ Pro W3"/>
                <a:cs typeface="Open Sans"/>
              </a:rPr>
              <a:t>Political context of structural discrimination</a:t>
            </a:r>
          </a:p>
          <a:p>
            <a:pPr marL="723900" indent="-279400">
              <a:lnSpc>
                <a:spcPct val="100000"/>
              </a:lnSpc>
              <a:spcBef>
                <a:spcPts val="0"/>
              </a:spcBef>
            </a:pPr>
            <a:r>
              <a:rPr lang="en-US" altLang="fr-FR" sz="2200">
                <a:latin typeface="+mj-lt"/>
                <a:ea typeface="ヒラギノ角ゴ Pro W3"/>
                <a:cs typeface="Open Sans"/>
              </a:rPr>
              <a:t>Image of non-white people in education and </a:t>
            </a:r>
            <a:br>
              <a:rPr lang="en-US" altLang="fr-FR" sz="2200">
                <a:latin typeface="+mj-lt"/>
                <a:ea typeface="ヒラギノ角ゴ Pro W3"/>
                <a:cs typeface="Open Sans"/>
              </a:rPr>
            </a:br>
            <a:r>
              <a:rPr lang="en-US" altLang="fr-FR" sz="2200">
                <a:latin typeface="+mj-lt"/>
                <a:ea typeface="ヒラギノ角ゴ Pro W3"/>
                <a:cs typeface="Open Sans"/>
              </a:rPr>
              <a:t>social media from white perspective</a:t>
            </a:r>
          </a:p>
          <a:p>
            <a:pPr marL="723900" indent="-279400">
              <a:lnSpc>
                <a:spcPct val="100000"/>
              </a:lnSpc>
              <a:spcBef>
                <a:spcPts val="0"/>
              </a:spcBef>
            </a:pPr>
            <a:r>
              <a:rPr lang="en-US" altLang="fr-FR" sz="2200">
                <a:latin typeface="+mj-lt"/>
                <a:ea typeface="ヒラギノ角ゴ Pro W3"/>
                <a:cs typeface="Open Sans"/>
              </a:rPr>
              <a:t>Eurocentric culture (novels, movies, art, statues...) </a:t>
            </a:r>
          </a:p>
          <a:p>
            <a:pPr marL="723900" indent="-279400">
              <a:lnSpc>
                <a:spcPct val="100000"/>
              </a:lnSpc>
              <a:spcBef>
                <a:spcPts val="0"/>
              </a:spcBef>
            </a:pPr>
            <a:r>
              <a:rPr lang="en-US" altLang="fr-FR" sz="2200">
                <a:latin typeface="+mj-lt"/>
                <a:ea typeface="ヒラギノ角ゴ Pro W3"/>
                <a:cs typeface="Open Sans"/>
              </a:rPr>
              <a:t>People in authority </a:t>
            </a:r>
          </a:p>
          <a:p>
            <a:pPr marL="723900" indent="-279400">
              <a:lnSpc>
                <a:spcPct val="100000"/>
              </a:lnSpc>
              <a:spcBef>
                <a:spcPts val="0"/>
              </a:spcBef>
            </a:pPr>
            <a:r>
              <a:rPr lang="en-US" altLang="fr-FR" sz="2200">
                <a:latin typeface="+mj-lt"/>
                <a:ea typeface="ヒラギノ角ゴ Pro W3"/>
                <a:cs typeface="Open Sans"/>
              </a:rPr>
              <a:t>History (migration, colonization, slavery...)</a:t>
            </a:r>
            <a:endParaRPr lang="nl-BE" altLang="fr-FR" sz="2200">
              <a:latin typeface="+mj-lt"/>
              <a:ea typeface="ヒラギノ角ゴ Pro W3"/>
              <a:cs typeface="Open Sans"/>
            </a:endParaRPr>
          </a:p>
        </p:txBody>
      </p:sp>
      <p:pic>
        <p:nvPicPr>
          <p:cNvPr id="2050" name="Picture 2" descr="Trump's Xenophobia Will Exacerbate Crisis | Pacific Council on  International Policy">
            <a:extLst>
              <a:ext uri="{FF2B5EF4-FFF2-40B4-BE49-F238E27FC236}">
                <a16:creationId xmlns:a16="http://schemas.microsoft.com/office/drawing/2014/main" id="{C61E4350-10AE-BC6E-FDA9-F4726BB02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401" y="2670779"/>
            <a:ext cx="4238345" cy="238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54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750324" y="1861499"/>
            <a:ext cx="9979443" cy="37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3.2. </a:t>
            </a:r>
            <a:r>
              <a:rPr lang="nl-BE" altLang="fr-FR" b="1" i="1">
                <a:solidFill>
                  <a:schemeClr val="tx2"/>
                </a:solidFill>
                <a:latin typeface="+mn-lt"/>
                <a:ea typeface="ヒラギノ角ゴ Pro W3"/>
                <a:cs typeface="Open Sans"/>
              </a:rPr>
              <a:t>A. Prejudices and privileges</a:t>
            </a:r>
          </a:p>
          <a:p>
            <a:pPr>
              <a:lnSpc>
                <a:spcPct val="100000"/>
              </a:lnSpc>
              <a:spcBef>
                <a:spcPts val="600"/>
              </a:spcBef>
              <a:spcAft>
                <a:spcPts val="1200"/>
              </a:spcAft>
              <a:buNone/>
            </a:pPr>
            <a:r>
              <a:rPr lang="en-US">
                <a:latin typeface="+mj-lt"/>
                <a:ea typeface="ヒラギノ角ゴ Pro W3"/>
                <a:cs typeface="Calibri Light"/>
              </a:rPr>
              <a:t>From a young age, people are taught to categorize people. Without being very conscious about it, we put people in boxes based on taught differences between men and women, age, skin color or religion. </a:t>
            </a:r>
            <a:br>
              <a:rPr lang="en-US">
                <a:latin typeface="+mj-lt"/>
                <a:ea typeface="ヒラギノ角ゴ Pro W3"/>
                <a:cs typeface="Calibri Light"/>
              </a:rPr>
            </a:br>
            <a:endParaRPr lang="nl-BE">
              <a:latin typeface="+mj-lt"/>
              <a:cs typeface="Calibri Light"/>
            </a:endParaRPr>
          </a:p>
          <a:p>
            <a:pPr algn="ctr">
              <a:spcBef>
                <a:spcPts val="600"/>
              </a:spcBef>
              <a:spcAft>
                <a:spcPts val="1200"/>
              </a:spcAft>
              <a:buNone/>
            </a:pPr>
            <a:r>
              <a:rPr lang="nl-BE" altLang="fr-FR" sz="2400" b="1" i="1">
                <a:latin typeface="+mj-lt"/>
                <a:ea typeface="ヒラギノ角ゴ Pro W3"/>
                <a:cs typeface="Calibri Light"/>
              </a:rPr>
              <a:t>Video</a:t>
            </a:r>
            <a:r>
              <a:rPr lang="nl-BE" altLang="fr-FR" sz="2400">
                <a:latin typeface="+mj-lt"/>
                <a:ea typeface="ヒラギノ角ゴ Pro W3"/>
                <a:cs typeface="Calibri Light"/>
              </a:rPr>
              <a:t>: </a:t>
            </a:r>
            <a:r>
              <a:rPr lang="nl-BE" sz="2400">
                <a:latin typeface="+mj-lt"/>
                <a:ea typeface="ヒラギノ角ゴ Pro W3"/>
                <a:cs typeface="Calibri Light"/>
                <a:hlinkClick r:id="rId3">
                  <a:extLst>
                    <a:ext uri="{A12FA001-AC4F-418D-AE19-62706E023703}">
                      <ahyp:hlinkClr xmlns:ahyp="http://schemas.microsoft.com/office/drawing/2018/hyperlinkcolor" val="tx"/>
                    </a:ext>
                  </a:extLst>
                </a:hlinkClick>
              </a:rPr>
              <a:t>https://www.youtube.com/watch?v=IzEdSdvFLU0 </a:t>
            </a:r>
            <a:br>
              <a:rPr lang="nl-BE" sz="2400">
                <a:latin typeface="+mj-lt"/>
                <a:ea typeface="ヒラギノ角ゴ Pro W3"/>
                <a:cs typeface="Calibri Light"/>
              </a:rPr>
            </a:br>
            <a:r>
              <a:rPr lang="nl-BE" sz="2400">
                <a:latin typeface="+mj-lt"/>
                <a:ea typeface="ヒラギノ角ゴ Pro W3"/>
                <a:cs typeface="Calibri Light"/>
              </a:rPr>
              <a:t>“Prejudices”, Anne Frank House</a:t>
            </a: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21</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272593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46359-B2B1-4110-A88D-10B68BC5904F}"/>
              </a:ext>
            </a:extLst>
          </p:cNvPr>
          <p:cNvSpPr>
            <a:spLocks noGrp="1"/>
          </p:cNvSpPr>
          <p:nvPr>
            <p:ph sz="half" idx="10"/>
          </p:nvPr>
        </p:nvSpPr>
        <p:spPr>
          <a:xfrm>
            <a:off x="697706" y="1742007"/>
            <a:ext cx="11195752" cy="4602399"/>
          </a:xfrm>
        </p:spPr>
        <p:txBody>
          <a:bodyPr/>
          <a:lstStyle/>
          <a:p>
            <a:r>
              <a:rPr lang="nl" b="1">
                <a:solidFill>
                  <a:schemeClr val="tx2"/>
                </a:solidFill>
                <a:latin typeface="+mn-lt"/>
                <a:ea typeface="+mj-lt"/>
                <a:cs typeface="+mj-lt"/>
              </a:rPr>
              <a:t>3</a:t>
            </a:r>
            <a:r>
              <a:rPr lang="nl" sz="2800" b="1">
                <a:solidFill>
                  <a:schemeClr val="tx2"/>
                </a:solidFill>
                <a:latin typeface="+mn-lt"/>
                <a:ea typeface="+mj-lt"/>
                <a:cs typeface="+mj-lt"/>
              </a:rPr>
              <a:t>.2. </a:t>
            </a:r>
            <a:r>
              <a:rPr lang="en-US" sz="2800" b="1" i="1">
                <a:solidFill>
                  <a:schemeClr val="tx2"/>
                </a:solidFill>
                <a:latin typeface="+mn-lt"/>
                <a:ea typeface="+mj-lt"/>
                <a:cs typeface="+mj-lt"/>
              </a:rPr>
              <a:t>A. Prejudices and privileges</a:t>
            </a:r>
          </a:p>
          <a:p>
            <a:endParaRPr lang="nl" sz="1200">
              <a:ea typeface="ヒラギノ角ゴ Pro W3"/>
              <a:cs typeface="Calibri Light"/>
            </a:endParaRPr>
          </a:p>
          <a:p>
            <a:pPr marL="719455" indent="-342900">
              <a:lnSpc>
                <a:spcPct val="100000"/>
              </a:lnSpc>
              <a:spcBef>
                <a:spcPts val="0"/>
              </a:spcBef>
              <a:spcAft>
                <a:spcPts val="0"/>
              </a:spcAft>
              <a:buFont typeface="Arial" panose="020B0604020202020204" pitchFamily="34" charset="0"/>
              <a:buChar char="•"/>
            </a:pPr>
            <a:r>
              <a:rPr lang="en-US" sz="2200">
                <a:ea typeface="ヒラギノ角ゴ Pro W3"/>
                <a:cs typeface="Calibri Light"/>
              </a:rPr>
              <a:t>Privilege = often unearned </a:t>
            </a:r>
            <a:r>
              <a:rPr lang="en-US" sz="2200" b="1">
                <a:ea typeface="ヒラギノ角ゴ Pro W3"/>
                <a:cs typeface="Calibri Light"/>
              </a:rPr>
              <a:t>advantage</a:t>
            </a:r>
            <a:r>
              <a:rPr lang="en-US" sz="2200">
                <a:ea typeface="ヒラギノ角ゴ Pro W3"/>
                <a:cs typeface="Calibri Light"/>
              </a:rPr>
              <a:t> an individual has in society because of one or more aspects of the individual's identity. It is restrictive, oppressive and benefits one group.</a:t>
            </a:r>
          </a:p>
          <a:p>
            <a:pPr marL="376555">
              <a:lnSpc>
                <a:spcPct val="100000"/>
              </a:lnSpc>
              <a:spcBef>
                <a:spcPts val="0"/>
              </a:spcBef>
              <a:spcAft>
                <a:spcPts val="0"/>
              </a:spcAft>
            </a:pPr>
            <a:endParaRPr lang="en-US" sz="2200">
              <a:ea typeface="ヒラギノ角ゴ Pro W3"/>
              <a:cs typeface="Calibri Light"/>
            </a:endParaRPr>
          </a:p>
          <a:p>
            <a:pPr marL="719455" indent="-342900">
              <a:lnSpc>
                <a:spcPct val="100000"/>
              </a:lnSpc>
              <a:spcBef>
                <a:spcPts val="0"/>
              </a:spcBef>
              <a:spcAft>
                <a:spcPts val="0"/>
              </a:spcAft>
              <a:buFont typeface="Arial" panose="020B0604020202020204" pitchFamily="34" charset="0"/>
              <a:buChar char="•"/>
            </a:pPr>
            <a:r>
              <a:rPr lang="en-US" sz="2200">
                <a:ea typeface="ヒラギノ角ゴ Pro W3"/>
                <a:cs typeface="Calibri Light"/>
              </a:rPr>
              <a:t>Privileges are typically institutionally </a:t>
            </a:r>
            <a:r>
              <a:rPr lang="en-US" sz="2200" b="1">
                <a:ea typeface="ヒラギノ角ゴ Pro W3"/>
                <a:cs typeface="Calibri Light"/>
              </a:rPr>
              <a:t>embedded</a:t>
            </a:r>
            <a:r>
              <a:rPr lang="en-US" sz="2200">
                <a:ea typeface="ヒラギノ角ゴ Pro W3"/>
                <a:cs typeface="Calibri Light"/>
              </a:rPr>
              <a:t> and lead to an </a:t>
            </a:r>
            <a:r>
              <a:rPr lang="en-US" sz="2200" b="1">
                <a:ea typeface="ヒラギノ角ゴ Pro W3"/>
                <a:cs typeface="Calibri Light"/>
              </a:rPr>
              <a:t>unequal distribution and access to power and resources.</a:t>
            </a:r>
            <a:br>
              <a:rPr lang="en-US" sz="2200">
                <a:ea typeface="ヒラギノ角ゴ Pro W3"/>
                <a:cs typeface="Calibri Light"/>
              </a:rPr>
            </a:br>
            <a:endParaRPr lang="en-US" sz="2200">
              <a:ea typeface="ヒラギノ角ゴ Pro W3"/>
              <a:cs typeface="Calibri Light"/>
            </a:endParaRPr>
          </a:p>
          <a:p>
            <a:pPr marL="719455" indent="-342900">
              <a:lnSpc>
                <a:spcPct val="100000"/>
              </a:lnSpc>
              <a:spcBef>
                <a:spcPts val="0"/>
              </a:spcBef>
              <a:spcAft>
                <a:spcPts val="0"/>
              </a:spcAft>
              <a:buFont typeface="Arial" panose="020B0604020202020204" pitchFamily="34" charset="0"/>
              <a:buChar char="•"/>
            </a:pPr>
            <a:r>
              <a:rPr lang="en-US" sz="2200">
                <a:ea typeface="ヒラギノ角ゴ Pro W3"/>
                <a:cs typeface="Calibri Light"/>
              </a:rPr>
              <a:t>White privilege refers to the </a:t>
            </a:r>
            <a:r>
              <a:rPr lang="en-US" sz="2200" b="1">
                <a:ea typeface="ヒラギノ角ゴ Pro W3"/>
                <a:cs typeface="Calibri Light"/>
              </a:rPr>
              <a:t>advantage </a:t>
            </a:r>
            <a:r>
              <a:rPr lang="en-US" sz="2200">
                <a:ea typeface="ヒラギノ角ゴ Pro W3"/>
                <a:cs typeface="Calibri Light"/>
              </a:rPr>
              <a:t>white people have because of their skin color.  A </a:t>
            </a:r>
            <a:r>
              <a:rPr lang="en-US" sz="2200" b="1">
                <a:ea typeface="ヒラギノ角ゴ Pro W3"/>
                <a:cs typeface="Calibri Light"/>
              </a:rPr>
              <a:t>white skin color </a:t>
            </a:r>
            <a:r>
              <a:rPr lang="en-US" sz="2200">
                <a:ea typeface="ヒラギノ角ゴ Pro W3"/>
                <a:cs typeface="Calibri Light"/>
              </a:rPr>
              <a:t>is seen as the norm within our society. </a:t>
            </a:r>
          </a:p>
          <a:p>
            <a:pPr marL="720000" indent="-285750">
              <a:lnSpc>
                <a:spcPct val="100000"/>
              </a:lnSpc>
              <a:spcBef>
                <a:spcPts val="0"/>
              </a:spcBef>
              <a:spcAft>
                <a:spcPts val="0"/>
              </a:spcAft>
              <a:buFont typeface="Arial"/>
              <a:buChar char="•"/>
            </a:pPr>
            <a:endParaRPr lang="en-US" sz="2200">
              <a:ea typeface="ヒラギノ角ゴ Pro W3"/>
              <a:cs typeface="Calibri Light"/>
            </a:endParaRPr>
          </a:p>
          <a:p>
            <a:pPr marL="720000" indent="-342900">
              <a:lnSpc>
                <a:spcPct val="100000"/>
              </a:lnSpc>
              <a:spcBef>
                <a:spcPts val="0"/>
              </a:spcBef>
              <a:spcAft>
                <a:spcPts val="0"/>
              </a:spcAft>
              <a:buFont typeface="Arial" panose="020B0604020202020204" pitchFamily="34" charset="0"/>
              <a:buChar char="•"/>
            </a:pPr>
            <a:r>
              <a:rPr lang="en-US" sz="2200">
                <a:ea typeface="ヒラギノ角ゴ Pro W3"/>
                <a:cs typeface="Calibri Light"/>
              </a:rPr>
              <a:t>Non-white people often experience </a:t>
            </a:r>
            <a:r>
              <a:rPr lang="en-US" sz="2200" b="1">
                <a:ea typeface="ヒラギノ角ゴ Pro W3"/>
                <a:cs typeface="Calibri Light"/>
              </a:rPr>
              <a:t>barriers because of their skin color. </a:t>
            </a:r>
            <a:r>
              <a:rPr lang="en-US" sz="2200">
                <a:ea typeface="ヒラギノ角ゴ Pro W3"/>
                <a:cs typeface="Calibri Light"/>
              </a:rPr>
              <a:t>They can become victim of violence, racism and discrimination.</a:t>
            </a:r>
          </a:p>
        </p:txBody>
      </p:sp>
      <p:pic>
        <p:nvPicPr>
          <p:cNvPr id="7" name="Picture 6" descr="A picture containing shape&#10;&#10;Description automatically generated">
            <a:extLst>
              <a:ext uri="{FF2B5EF4-FFF2-40B4-BE49-F238E27FC236}">
                <a16:creationId xmlns:a16="http://schemas.microsoft.com/office/drawing/2014/main" id="{3AABBBFA-9C69-4D41-9326-D80DBE87E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8" name="Title 19">
            <a:extLst>
              <a:ext uri="{FF2B5EF4-FFF2-40B4-BE49-F238E27FC236}">
                <a16:creationId xmlns:a16="http://schemas.microsoft.com/office/drawing/2014/main" id="{FE50ABB6-BAA9-4BE0-872E-B3E9D087740A}"/>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8CFC9472-1C5B-4F10-8FB3-C572C304BB7D}"/>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22</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377323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46359-B2B1-4110-A88D-10B68BC5904F}"/>
              </a:ext>
            </a:extLst>
          </p:cNvPr>
          <p:cNvSpPr>
            <a:spLocks noGrp="1"/>
          </p:cNvSpPr>
          <p:nvPr>
            <p:ph sz="half" idx="10"/>
          </p:nvPr>
        </p:nvSpPr>
        <p:spPr>
          <a:xfrm>
            <a:off x="511080" y="1704551"/>
            <a:ext cx="11169838" cy="4602399"/>
          </a:xfrm>
        </p:spPr>
        <p:txBody>
          <a:bodyPr/>
          <a:lstStyle/>
          <a:p>
            <a:r>
              <a:rPr lang="nl" b="1">
                <a:solidFill>
                  <a:schemeClr val="tx2"/>
                </a:solidFill>
                <a:latin typeface="+mn-lt"/>
                <a:ea typeface="+mj-lt"/>
                <a:cs typeface="+mj-lt"/>
              </a:rPr>
              <a:t>3</a:t>
            </a:r>
            <a:r>
              <a:rPr lang="nl" sz="2800" b="1">
                <a:solidFill>
                  <a:schemeClr val="tx2"/>
                </a:solidFill>
                <a:latin typeface="+mn-lt"/>
                <a:ea typeface="+mj-lt"/>
                <a:cs typeface="+mj-lt"/>
              </a:rPr>
              <a:t>.2.</a:t>
            </a:r>
            <a:r>
              <a:rPr lang="nl" b="1">
                <a:solidFill>
                  <a:schemeClr val="tx2"/>
                </a:solidFill>
                <a:latin typeface="+mn-lt"/>
                <a:ea typeface="+mj-lt"/>
                <a:cs typeface="+mj-lt"/>
              </a:rPr>
              <a:t> </a:t>
            </a:r>
            <a:r>
              <a:rPr lang="nl" b="1" i="1">
                <a:solidFill>
                  <a:schemeClr val="tx2"/>
                </a:solidFill>
                <a:latin typeface="+mn-lt"/>
                <a:ea typeface="+mj-lt"/>
                <a:cs typeface="+mj-lt"/>
              </a:rPr>
              <a:t>B</a:t>
            </a:r>
            <a:r>
              <a:rPr lang="nl" b="1">
                <a:solidFill>
                  <a:schemeClr val="tx2"/>
                </a:solidFill>
                <a:latin typeface="+mn-lt"/>
                <a:ea typeface="+mj-lt"/>
                <a:cs typeface="+mj-lt"/>
              </a:rPr>
              <a:t>. </a:t>
            </a:r>
            <a:r>
              <a:rPr lang="en-US" sz="2800" b="1" i="1">
                <a:solidFill>
                  <a:schemeClr val="tx2"/>
                </a:solidFill>
                <a:latin typeface="+mn-lt"/>
                <a:ea typeface="+mj-lt"/>
                <a:cs typeface="+mj-lt"/>
              </a:rPr>
              <a:t>Intersectionality</a:t>
            </a:r>
            <a:endParaRPr lang="nl" sz="2800" b="1">
              <a:solidFill>
                <a:schemeClr val="tx2"/>
              </a:solidFill>
              <a:latin typeface="+mn-lt"/>
              <a:ea typeface="+mj-lt"/>
              <a:cs typeface="+mj-lt"/>
            </a:endParaRPr>
          </a:p>
          <a:p>
            <a:pPr algn="ctr"/>
            <a:endParaRPr lang="nl" sz="1100">
              <a:ea typeface="ヒラギノ角ゴ Pro W3"/>
              <a:cs typeface="Calibri Light"/>
            </a:endParaRPr>
          </a:p>
          <a:p>
            <a:pPr marL="719455" indent="-342900">
              <a:lnSpc>
                <a:spcPct val="100000"/>
              </a:lnSpc>
              <a:spcBef>
                <a:spcPts val="0"/>
              </a:spcBef>
              <a:spcAft>
                <a:spcPts val="1800"/>
              </a:spcAft>
              <a:buFont typeface="Arial" panose="020B0604020202020204" pitchFamily="34" charset="0"/>
              <a:buChar char="•"/>
            </a:pPr>
            <a:r>
              <a:rPr lang="en-US" sz="2200">
                <a:ea typeface="ヒラギノ角ゴ Pro W3"/>
                <a:cs typeface="Calibri Light"/>
              </a:rPr>
              <a:t>Concept introduced by law professor and civil rights advocate </a:t>
            </a:r>
            <a:r>
              <a:rPr lang="en-US" sz="2200" b="1" err="1">
                <a:ea typeface="ヒラギノ角ゴ Pro W3"/>
                <a:cs typeface="Calibri Light"/>
              </a:rPr>
              <a:t>Kimberlé</a:t>
            </a:r>
            <a:r>
              <a:rPr lang="en-US" sz="2200" b="1">
                <a:ea typeface="ヒラギノ角ゴ Pro W3"/>
                <a:cs typeface="Calibri Light"/>
              </a:rPr>
              <a:t> Crenshaw </a:t>
            </a:r>
            <a:r>
              <a:rPr lang="en-US" sz="2200">
                <a:ea typeface="ヒラギノ角ゴ Pro W3"/>
                <a:cs typeface="Calibri Light"/>
              </a:rPr>
              <a:t>in 1989.</a:t>
            </a:r>
          </a:p>
          <a:p>
            <a:pPr marL="719455" indent="-342900">
              <a:lnSpc>
                <a:spcPct val="100000"/>
              </a:lnSpc>
              <a:spcBef>
                <a:spcPts val="0"/>
              </a:spcBef>
              <a:spcAft>
                <a:spcPts val="1800"/>
              </a:spcAft>
              <a:buFont typeface="Arial" panose="020B0604020202020204" pitchFamily="34" charset="0"/>
              <a:buChar char="•"/>
            </a:pPr>
            <a:r>
              <a:rPr lang="en-US" sz="2200">
                <a:ea typeface="ヒラギノ角ゴ Pro W3"/>
                <a:cs typeface="Calibri Light"/>
              </a:rPr>
              <a:t>Sociological conceptual framework that explains how </a:t>
            </a:r>
            <a:r>
              <a:rPr lang="en-US" sz="2200" b="1">
                <a:ea typeface="ヒラギノ角ゴ Pro W3"/>
                <a:cs typeface="Calibri Light"/>
              </a:rPr>
              <a:t>social categories or aspects of our identity interact and overlap</a:t>
            </a:r>
            <a:r>
              <a:rPr lang="en-US" sz="2200">
                <a:ea typeface="ヒラギノ角ゴ Pro W3"/>
                <a:cs typeface="Calibri Light"/>
              </a:rPr>
              <a:t> on multiple levels; framework for fighting against </a:t>
            </a:r>
            <a:r>
              <a:rPr lang="en-US" sz="2200" b="1">
                <a:ea typeface="ヒラギノ角ゴ Pro W3"/>
                <a:cs typeface="Calibri Light"/>
              </a:rPr>
              <a:t>oppression and exclusion</a:t>
            </a:r>
            <a:r>
              <a:rPr lang="en-US" sz="2200">
                <a:ea typeface="ヒラギノ角ゴ Pro W3"/>
                <a:cs typeface="Calibri Light"/>
              </a:rPr>
              <a:t>.</a:t>
            </a:r>
          </a:p>
          <a:p>
            <a:pPr marL="719455" indent="-342900">
              <a:lnSpc>
                <a:spcPct val="100000"/>
              </a:lnSpc>
              <a:spcBef>
                <a:spcPts val="0"/>
              </a:spcBef>
              <a:spcAft>
                <a:spcPts val="1800"/>
              </a:spcAft>
              <a:buFont typeface="Arial" panose="020B0604020202020204" pitchFamily="34" charset="0"/>
              <a:buChar char="•"/>
            </a:pPr>
            <a:r>
              <a:rPr lang="en-US" sz="2200" b="1">
                <a:ea typeface="ヒラギノ角ゴ Pro W3"/>
                <a:cs typeface="Calibri Light"/>
              </a:rPr>
              <a:t>Interconnectedness of social categories:</a:t>
            </a:r>
            <a:r>
              <a:rPr lang="en-US" sz="2200">
                <a:ea typeface="ヒラギノ角ゴ Pro W3"/>
                <a:cs typeface="Calibri Light"/>
              </a:rPr>
              <a:t> oppressions do not</a:t>
            </a:r>
            <a:br>
              <a:rPr lang="en-US" sz="2200">
                <a:ea typeface="ヒラギノ角ゴ Pro W3"/>
                <a:cs typeface="Calibri Light"/>
              </a:rPr>
            </a:br>
            <a:r>
              <a:rPr lang="en-US" sz="2200">
                <a:ea typeface="ヒラギノ角ゴ Pro W3"/>
                <a:cs typeface="Calibri Light"/>
              </a:rPr>
              <a:t>only add up, they merge and create new challenges.</a:t>
            </a:r>
          </a:p>
          <a:p>
            <a:pPr marL="719455" indent="-342900">
              <a:lnSpc>
                <a:spcPct val="100000"/>
              </a:lnSpc>
              <a:spcBef>
                <a:spcPts val="0"/>
              </a:spcBef>
              <a:spcAft>
                <a:spcPts val="1800"/>
              </a:spcAft>
              <a:buFont typeface="Arial" panose="020B0604020202020204" pitchFamily="34" charset="0"/>
              <a:buChar char="•"/>
            </a:pPr>
            <a:r>
              <a:rPr lang="en-US" sz="2200">
                <a:ea typeface="ヒラギノ角ゴ Pro W3"/>
                <a:cs typeface="Calibri Light"/>
              </a:rPr>
              <a:t>UMC, like everyone, has a multiple identity, but can experience </a:t>
            </a:r>
            <a:br>
              <a:rPr lang="en-US" sz="2200">
                <a:ea typeface="ヒラギノ角ゴ Pro W3"/>
                <a:cs typeface="Calibri Light"/>
              </a:rPr>
            </a:br>
            <a:r>
              <a:rPr lang="en-US" sz="2200">
                <a:ea typeface="ヒラギノ角ゴ Pro W3"/>
                <a:cs typeface="Calibri Light"/>
              </a:rPr>
              <a:t>discrimination because of their “sub-identities” (linked to </a:t>
            </a:r>
            <a:br>
              <a:rPr lang="en-US" sz="2200">
                <a:ea typeface="ヒラギノ角ゴ Pro W3"/>
                <a:cs typeface="Calibri Light"/>
              </a:rPr>
            </a:br>
            <a:r>
              <a:rPr lang="en-US" sz="2200">
                <a:ea typeface="ヒラギノ角ゴ Pro W3"/>
                <a:cs typeface="Calibri Light"/>
              </a:rPr>
              <a:t>gender, religion, social capital/status, etc.).</a:t>
            </a:r>
          </a:p>
          <a:p>
            <a:pPr marL="719455" indent="-342900">
              <a:lnSpc>
                <a:spcPct val="100000"/>
              </a:lnSpc>
              <a:spcBef>
                <a:spcPts val="0"/>
              </a:spcBef>
              <a:spcAft>
                <a:spcPts val="0"/>
              </a:spcAft>
              <a:buFont typeface="Arial" panose="020B0604020202020204" pitchFamily="34" charset="0"/>
              <a:buChar char="•"/>
            </a:pPr>
            <a:endParaRPr lang="en-US" sz="2200">
              <a:ea typeface="ヒラギノ角ゴ Pro W3"/>
              <a:cs typeface="Calibri Light"/>
            </a:endParaRPr>
          </a:p>
        </p:txBody>
      </p:sp>
      <p:pic>
        <p:nvPicPr>
          <p:cNvPr id="7" name="Picture 6" descr="A picture containing shape&#10;&#10;Description automatically generated">
            <a:extLst>
              <a:ext uri="{FF2B5EF4-FFF2-40B4-BE49-F238E27FC236}">
                <a16:creationId xmlns:a16="http://schemas.microsoft.com/office/drawing/2014/main" id="{3AABBBFA-9C69-4D41-9326-D80DBE87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8" name="Title 19">
            <a:extLst>
              <a:ext uri="{FF2B5EF4-FFF2-40B4-BE49-F238E27FC236}">
                <a16:creationId xmlns:a16="http://schemas.microsoft.com/office/drawing/2014/main" id="{FE50ABB6-BAA9-4BE0-872E-B3E9D087740A}"/>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8CFC9472-1C5B-4F10-8FB3-C572C304BB7D}"/>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23</a:t>
            </a:fld>
            <a:endParaRPr lang="en-GB" altLang="fr-FR" sz="1400">
              <a:solidFill>
                <a:srgbClr val="4655AA"/>
              </a:solidFill>
              <a:latin typeface="Open Sans" panose="020B0606030504020204" pitchFamily="34" charset="0"/>
            </a:endParaRPr>
          </a:p>
        </p:txBody>
      </p:sp>
      <p:pic>
        <p:nvPicPr>
          <p:cNvPr id="6" name="Picture 15" descr="Grenzeloos de wereld begrijpen om de wereld te veranderen">
            <a:extLst>
              <a:ext uri="{FF2B5EF4-FFF2-40B4-BE49-F238E27FC236}">
                <a16:creationId xmlns:a16="http://schemas.microsoft.com/office/drawing/2014/main" id="{9A651C8B-42C7-961A-AD20-D773F4170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6539" y="4009683"/>
            <a:ext cx="3388969" cy="194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3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46359-B2B1-4110-A88D-10B68BC5904F}"/>
              </a:ext>
            </a:extLst>
          </p:cNvPr>
          <p:cNvSpPr>
            <a:spLocks noGrp="1"/>
          </p:cNvSpPr>
          <p:nvPr>
            <p:ph sz="half" idx="10"/>
          </p:nvPr>
        </p:nvSpPr>
        <p:spPr>
          <a:xfrm>
            <a:off x="511080" y="1704551"/>
            <a:ext cx="11169838" cy="4602399"/>
          </a:xfrm>
        </p:spPr>
        <p:txBody>
          <a:bodyPr/>
          <a:lstStyle/>
          <a:p>
            <a:r>
              <a:rPr lang="nl" b="1">
                <a:solidFill>
                  <a:schemeClr val="tx2"/>
                </a:solidFill>
                <a:latin typeface="+mn-lt"/>
                <a:ea typeface="+mj-lt"/>
                <a:cs typeface="+mj-lt"/>
              </a:rPr>
              <a:t>3</a:t>
            </a:r>
            <a:r>
              <a:rPr lang="nl" sz="2800" b="1">
                <a:solidFill>
                  <a:schemeClr val="tx2"/>
                </a:solidFill>
                <a:latin typeface="+mn-lt"/>
                <a:ea typeface="+mj-lt"/>
                <a:cs typeface="+mj-lt"/>
              </a:rPr>
              <a:t>.2. </a:t>
            </a:r>
            <a:r>
              <a:rPr lang="en-US" sz="2800" b="1" i="1">
                <a:solidFill>
                  <a:schemeClr val="tx2"/>
                </a:solidFill>
                <a:latin typeface="+mn-lt"/>
                <a:ea typeface="+mj-lt"/>
                <a:cs typeface="+mj-lt"/>
              </a:rPr>
              <a:t>C. Micro-aggressions and -injuries</a:t>
            </a:r>
            <a:endParaRPr lang="nl" sz="2800" b="1">
              <a:solidFill>
                <a:schemeClr val="tx2"/>
              </a:solidFill>
              <a:latin typeface="+mn-lt"/>
              <a:ea typeface="+mj-lt"/>
              <a:cs typeface="+mj-lt"/>
            </a:endParaRPr>
          </a:p>
          <a:p>
            <a:pPr algn="ctr"/>
            <a:endParaRPr lang="nl" sz="2200">
              <a:ea typeface="ヒラギノ角ゴ Pro W3"/>
              <a:cs typeface="Calibri Light"/>
            </a:endParaRPr>
          </a:p>
          <a:p>
            <a:pPr marL="720000" indent="-342900">
              <a:lnSpc>
                <a:spcPct val="100000"/>
              </a:lnSpc>
              <a:spcBef>
                <a:spcPts val="0"/>
              </a:spcBef>
              <a:spcAft>
                <a:spcPts val="1800"/>
              </a:spcAft>
              <a:buFont typeface="Arial" panose="020B0604020202020204" pitchFamily="34" charset="0"/>
              <a:buChar char="•"/>
            </a:pPr>
            <a:r>
              <a:rPr lang="en-US" sz="2400">
                <a:ea typeface="ヒラギノ角ゴ Pro W3"/>
                <a:cs typeface="Calibri Light"/>
              </a:rPr>
              <a:t>Small, </a:t>
            </a:r>
            <a:r>
              <a:rPr lang="en-US" sz="2400" b="1">
                <a:ea typeface="ヒラギノ角ゴ Pro W3"/>
                <a:cs typeface="Calibri Light"/>
              </a:rPr>
              <a:t>everyday</a:t>
            </a:r>
            <a:r>
              <a:rPr lang="en-US" sz="2400">
                <a:ea typeface="ヒラギノ角ゴ Pro W3"/>
                <a:cs typeface="Calibri Light"/>
              </a:rPr>
              <a:t> hurtful experiences.</a:t>
            </a:r>
          </a:p>
          <a:p>
            <a:pPr marL="720000" indent="-342900">
              <a:lnSpc>
                <a:spcPct val="100000"/>
              </a:lnSpc>
              <a:spcBef>
                <a:spcPts val="0"/>
              </a:spcBef>
              <a:spcAft>
                <a:spcPts val="1800"/>
              </a:spcAft>
              <a:buFont typeface="Arial" panose="020B0604020202020204" pitchFamily="34" charset="0"/>
              <a:buChar char="•"/>
            </a:pPr>
            <a:r>
              <a:rPr lang="en-US" sz="2400">
                <a:ea typeface="ヒラギノ角ゴ Pro W3"/>
                <a:cs typeface="Calibri Light"/>
              </a:rPr>
              <a:t>Often perpetuate negative stereotypes.</a:t>
            </a:r>
          </a:p>
          <a:p>
            <a:pPr marL="720000" indent="-342900">
              <a:lnSpc>
                <a:spcPct val="100000"/>
              </a:lnSpc>
              <a:spcBef>
                <a:spcPts val="0"/>
              </a:spcBef>
              <a:spcAft>
                <a:spcPts val="1800"/>
              </a:spcAft>
              <a:buFont typeface="Arial" panose="020B0604020202020204" pitchFamily="34" charset="0"/>
              <a:buChar char="•"/>
            </a:pPr>
            <a:r>
              <a:rPr lang="en-US" sz="2400">
                <a:ea typeface="ヒラギノ角ゴ Pro W3"/>
                <a:cs typeface="Calibri Light"/>
              </a:rPr>
              <a:t>“Aggression” is about intentional violence, perceived as harmful and offensive.</a:t>
            </a:r>
          </a:p>
          <a:p>
            <a:pPr marL="720000" indent="-342900">
              <a:lnSpc>
                <a:spcPct val="100000"/>
              </a:lnSpc>
              <a:spcBef>
                <a:spcPts val="0"/>
              </a:spcBef>
              <a:spcAft>
                <a:spcPts val="1800"/>
              </a:spcAft>
              <a:buFont typeface="Arial" panose="020B0604020202020204" pitchFamily="34" charset="0"/>
              <a:buChar char="•"/>
            </a:pPr>
            <a:r>
              <a:rPr lang="en-US" sz="2400">
                <a:ea typeface="ヒラギノ角ゴ Pro W3"/>
                <a:cs typeface="Calibri Light"/>
              </a:rPr>
              <a:t>“Injuries”, more so than 'aggression', put the victim's experiences at the center of the problem, remarks/questions that are often unintentional.  </a:t>
            </a:r>
          </a:p>
          <a:p>
            <a:pPr marL="720000" indent="-342900">
              <a:lnSpc>
                <a:spcPct val="100000"/>
              </a:lnSpc>
              <a:spcBef>
                <a:spcPts val="0"/>
              </a:spcBef>
              <a:spcAft>
                <a:spcPts val="0"/>
              </a:spcAft>
              <a:buFont typeface="Arial" panose="020B0604020202020204" pitchFamily="34" charset="0"/>
              <a:buChar char="•"/>
            </a:pPr>
            <a:endParaRPr lang="en-US" sz="2200">
              <a:ea typeface="ヒラギノ角ゴ Pro W3"/>
              <a:cs typeface="Calibri Light"/>
            </a:endParaRPr>
          </a:p>
        </p:txBody>
      </p:sp>
      <p:pic>
        <p:nvPicPr>
          <p:cNvPr id="7" name="Picture 6" descr="A picture containing shape&#10;&#10;Description automatically generated">
            <a:extLst>
              <a:ext uri="{FF2B5EF4-FFF2-40B4-BE49-F238E27FC236}">
                <a16:creationId xmlns:a16="http://schemas.microsoft.com/office/drawing/2014/main" id="{3AABBBFA-9C69-4D41-9326-D80DBE87E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8" name="Title 19">
            <a:extLst>
              <a:ext uri="{FF2B5EF4-FFF2-40B4-BE49-F238E27FC236}">
                <a16:creationId xmlns:a16="http://schemas.microsoft.com/office/drawing/2014/main" id="{FE50ABB6-BAA9-4BE0-872E-B3E9D087740A}"/>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8CFC9472-1C5B-4F10-8FB3-C572C304BB7D}"/>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24</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3233634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hapter 3 – Outside In">
            <a:extLst>
              <a:ext uri="{FF2B5EF4-FFF2-40B4-BE49-F238E27FC236}">
                <a16:creationId xmlns:a16="http://schemas.microsoft.com/office/drawing/2014/main" id="{76DF9D40-04F5-A8E1-8D33-7ADC342F5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716" y="2633354"/>
            <a:ext cx="4154904" cy="37016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646359-B2B1-4110-A88D-10B68BC5904F}"/>
              </a:ext>
            </a:extLst>
          </p:cNvPr>
          <p:cNvSpPr>
            <a:spLocks noGrp="1"/>
          </p:cNvSpPr>
          <p:nvPr>
            <p:ph sz="half" idx="10"/>
          </p:nvPr>
        </p:nvSpPr>
        <p:spPr>
          <a:xfrm>
            <a:off x="511080" y="1704552"/>
            <a:ext cx="11169838" cy="653638"/>
          </a:xfrm>
        </p:spPr>
        <p:txBody>
          <a:bodyPr/>
          <a:lstStyle/>
          <a:p>
            <a:r>
              <a:rPr lang="nl" b="1">
                <a:solidFill>
                  <a:schemeClr val="tx2"/>
                </a:solidFill>
                <a:latin typeface="+mn-lt"/>
                <a:ea typeface="+mj-lt"/>
                <a:cs typeface="+mj-lt"/>
              </a:rPr>
              <a:t>3</a:t>
            </a:r>
            <a:r>
              <a:rPr lang="nl" sz="2800" b="1">
                <a:solidFill>
                  <a:schemeClr val="tx2"/>
                </a:solidFill>
                <a:latin typeface="+mn-lt"/>
                <a:ea typeface="+mj-lt"/>
                <a:cs typeface="+mj-lt"/>
              </a:rPr>
              <a:t>.2</a:t>
            </a:r>
            <a:r>
              <a:rPr lang="nl" b="1">
                <a:solidFill>
                  <a:schemeClr val="tx2"/>
                </a:solidFill>
                <a:latin typeface="+mn-lt"/>
                <a:ea typeface="+mj-lt"/>
                <a:cs typeface="+mj-lt"/>
              </a:rPr>
              <a:t> </a:t>
            </a:r>
            <a:r>
              <a:rPr lang="nl" b="1" i="1">
                <a:solidFill>
                  <a:schemeClr val="tx2"/>
                </a:solidFill>
                <a:latin typeface="+mn-lt"/>
                <a:ea typeface="+mj-lt"/>
                <a:cs typeface="+mj-lt"/>
              </a:rPr>
              <a:t>D</a:t>
            </a:r>
            <a:r>
              <a:rPr lang="nl" b="1">
                <a:solidFill>
                  <a:schemeClr val="tx2"/>
                </a:solidFill>
                <a:latin typeface="+mn-lt"/>
                <a:ea typeface="+mj-lt"/>
                <a:cs typeface="+mj-lt"/>
              </a:rPr>
              <a:t>. </a:t>
            </a:r>
            <a:r>
              <a:rPr lang="en-US" sz="2800" b="1" i="1">
                <a:solidFill>
                  <a:schemeClr val="tx2"/>
                </a:solidFill>
                <a:latin typeface="+mn-lt"/>
                <a:ea typeface="+mj-lt"/>
                <a:cs typeface="+mj-lt"/>
              </a:rPr>
              <a:t>The Hate Pyramid</a:t>
            </a:r>
            <a:endParaRPr lang="nl" sz="2800" b="1">
              <a:solidFill>
                <a:schemeClr val="tx2"/>
              </a:solidFill>
              <a:latin typeface="+mn-lt"/>
              <a:ea typeface="+mj-lt"/>
              <a:cs typeface="+mj-lt"/>
            </a:endParaRPr>
          </a:p>
          <a:p>
            <a:pPr marL="719455" indent="-342900">
              <a:lnSpc>
                <a:spcPct val="100000"/>
              </a:lnSpc>
              <a:spcBef>
                <a:spcPts val="0"/>
              </a:spcBef>
              <a:spcAft>
                <a:spcPts val="0"/>
              </a:spcAft>
              <a:buFont typeface="Arial" panose="020B0604020202020204" pitchFamily="34" charset="0"/>
              <a:buChar char="•"/>
            </a:pPr>
            <a:endParaRPr lang="en-US" sz="2200">
              <a:ea typeface="ヒラギノ角ゴ Pro W3"/>
              <a:cs typeface="Calibri Light"/>
            </a:endParaRPr>
          </a:p>
        </p:txBody>
      </p:sp>
      <p:pic>
        <p:nvPicPr>
          <p:cNvPr id="7" name="Picture 6" descr="A picture containing shape&#10;&#10;Description automatically generated">
            <a:extLst>
              <a:ext uri="{FF2B5EF4-FFF2-40B4-BE49-F238E27FC236}">
                <a16:creationId xmlns:a16="http://schemas.microsoft.com/office/drawing/2014/main" id="{3AABBBFA-9C69-4D41-9326-D80DBE87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8" name="Title 19">
            <a:extLst>
              <a:ext uri="{FF2B5EF4-FFF2-40B4-BE49-F238E27FC236}">
                <a16:creationId xmlns:a16="http://schemas.microsoft.com/office/drawing/2014/main" id="{FE50ABB6-BAA9-4BE0-872E-B3E9D087740A}"/>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8CFC9472-1C5B-4F10-8FB3-C572C304BB7D}"/>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25</a:t>
            </a:fld>
            <a:endParaRPr lang="en-GB" altLang="fr-FR" sz="1400">
              <a:solidFill>
                <a:srgbClr val="4655AA"/>
              </a:solidFill>
              <a:latin typeface="Open Sans" panose="020B0606030504020204" pitchFamily="34" charset="0"/>
            </a:endParaRPr>
          </a:p>
        </p:txBody>
      </p:sp>
      <p:sp>
        <p:nvSpPr>
          <p:cNvPr id="6" name="Content Placeholder 2">
            <a:extLst>
              <a:ext uri="{FF2B5EF4-FFF2-40B4-BE49-F238E27FC236}">
                <a16:creationId xmlns:a16="http://schemas.microsoft.com/office/drawing/2014/main" id="{73331FDD-DE2F-0E18-3991-D4CD7F2F6E0D}"/>
              </a:ext>
            </a:extLst>
          </p:cNvPr>
          <p:cNvSpPr txBox="1">
            <a:spLocks/>
          </p:cNvSpPr>
          <p:nvPr/>
        </p:nvSpPr>
        <p:spPr bwMode="auto">
          <a:xfrm>
            <a:off x="419180" y="2249984"/>
            <a:ext cx="8452103" cy="47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mj-lt"/>
                <a:ea typeface="ヒラギノ角ゴ Pro W3" pitchFamily="-86" charset="-128"/>
                <a:cs typeface="ヒラギノ角ゴ Pro W3" pitchFamily="-86"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ヒラギノ角ゴ Pro W3" pitchFamily="-86"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ヒラギノ角ゴ Pro W3" pitchFamily="-86"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1200"/>
              </a:spcBef>
              <a:buFont typeface="Symbol" panose="05050102010706020507" pitchFamily="18" charset="2"/>
              <a:buChar char=""/>
              <a:tabLst>
                <a:tab pos="2070100" algn="l"/>
              </a:tabLst>
            </a:pPr>
            <a:r>
              <a:rPr lang="en-US" sz="2000" b="1" u="sng">
                <a:solidFill>
                  <a:srgbClr val="7030A0"/>
                </a:solidFill>
                <a:ea typeface="ヒラギノ角ゴ Pro W3"/>
                <a:cs typeface="Calibri Light"/>
              </a:rPr>
              <a:t>Bias</a:t>
            </a:r>
            <a:r>
              <a:rPr lang="en-US" sz="2000" b="1">
                <a:ea typeface="ヒラギノ角ゴ Pro W3"/>
                <a:cs typeface="Calibri Light"/>
              </a:rPr>
              <a:t>: </a:t>
            </a:r>
            <a:r>
              <a:rPr lang="en-US" sz="2000">
                <a:ea typeface="ヒラギノ角ゴ Pro W3"/>
                <a:cs typeface="Calibri Light"/>
              </a:rPr>
              <a:t>Stereotyping by having a generalized judgment about a group of people. </a:t>
            </a:r>
          </a:p>
          <a:p>
            <a:pPr marL="342900" indent="-342900">
              <a:lnSpc>
                <a:spcPct val="115000"/>
              </a:lnSpc>
              <a:spcBef>
                <a:spcPts val="1200"/>
              </a:spcBef>
              <a:buFont typeface="Symbol" panose="05050102010706020507" pitchFamily="18" charset="2"/>
              <a:buChar char=""/>
              <a:tabLst>
                <a:tab pos="2070100" algn="l"/>
              </a:tabLst>
            </a:pPr>
            <a:r>
              <a:rPr lang="en-US" sz="2000" b="1">
                <a:solidFill>
                  <a:srgbClr val="7030A0"/>
                </a:solidFill>
                <a:ea typeface="ヒラギノ角ゴ Pro W3"/>
                <a:cs typeface="Calibri Light"/>
              </a:rPr>
              <a:t>Prejudice</a:t>
            </a:r>
            <a:r>
              <a:rPr lang="en-US" sz="2000">
                <a:ea typeface="ヒラギノ角ゴ Pro W3"/>
                <a:cs typeface="Calibri Light"/>
              </a:rPr>
              <a:t>: A biased belief or opinion about a particular person </a:t>
            </a:r>
            <a:br>
              <a:rPr lang="en-US" sz="2000">
                <a:ea typeface="ヒラギノ角ゴ Pro W3"/>
                <a:cs typeface="Calibri Light"/>
              </a:rPr>
            </a:br>
            <a:r>
              <a:rPr lang="en-US" sz="2000">
                <a:ea typeface="ヒラギノ角ゴ Pro W3"/>
                <a:cs typeface="Calibri Light"/>
              </a:rPr>
              <a:t>belonging to a particular group. </a:t>
            </a:r>
          </a:p>
          <a:p>
            <a:pPr marL="342900" indent="-342900">
              <a:lnSpc>
                <a:spcPct val="115000"/>
              </a:lnSpc>
              <a:spcBef>
                <a:spcPts val="1200"/>
              </a:spcBef>
              <a:buFont typeface="Symbol" panose="05050102010706020507" pitchFamily="18" charset="2"/>
              <a:buChar char=""/>
              <a:tabLst>
                <a:tab pos="2070100" algn="l"/>
              </a:tabLst>
            </a:pPr>
            <a:r>
              <a:rPr lang="en-US" sz="2000" b="1" u="sng">
                <a:solidFill>
                  <a:srgbClr val="7030A0"/>
                </a:solidFill>
                <a:ea typeface="ヒラギノ角ゴ Pro W3"/>
                <a:cs typeface="Calibri Light"/>
              </a:rPr>
              <a:t>Discrimination</a:t>
            </a:r>
            <a:r>
              <a:rPr lang="en-US" sz="2000" b="1">
                <a:ea typeface="ヒラギノ角ゴ Pro W3"/>
                <a:cs typeface="Calibri Light"/>
              </a:rPr>
              <a:t>: </a:t>
            </a:r>
            <a:r>
              <a:rPr lang="en-US" sz="2000">
                <a:ea typeface="ヒラギノ角ゴ Pro W3"/>
                <a:cs typeface="Calibri Light"/>
              </a:rPr>
              <a:t>Treating people differently because of the </a:t>
            </a:r>
            <a:br>
              <a:rPr lang="en-US" sz="2000">
                <a:ea typeface="ヒラギノ角ゴ Pro W3"/>
                <a:cs typeface="Calibri Light"/>
              </a:rPr>
            </a:br>
            <a:r>
              <a:rPr lang="en-US" sz="2000">
                <a:ea typeface="ヒラギノ角ゴ Pro W3"/>
                <a:cs typeface="Calibri Light"/>
              </a:rPr>
              <a:t>perceived/real belief that they belong to a particular group.</a:t>
            </a:r>
          </a:p>
          <a:p>
            <a:pPr marL="342900" indent="-342900">
              <a:lnSpc>
                <a:spcPct val="115000"/>
              </a:lnSpc>
              <a:spcBef>
                <a:spcPts val="1200"/>
              </a:spcBef>
              <a:buFont typeface="Symbol" panose="05050102010706020507" pitchFamily="18" charset="2"/>
              <a:buChar char=""/>
              <a:tabLst>
                <a:tab pos="2070100" algn="l"/>
              </a:tabLst>
            </a:pPr>
            <a:r>
              <a:rPr lang="en-US" sz="2000">
                <a:ea typeface="ヒラギノ角ゴ Pro W3"/>
                <a:cs typeface="Calibri Light"/>
              </a:rPr>
              <a:t>Hatred can grow into </a:t>
            </a:r>
            <a:r>
              <a:rPr lang="en-US" sz="2000" b="1">
                <a:ea typeface="ヒラギノ角ゴ Pro W3"/>
                <a:cs typeface="Calibri Light"/>
              </a:rPr>
              <a:t>violence </a:t>
            </a:r>
            <a:r>
              <a:rPr lang="en-US" sz="2000">
                <a:ea typeface="ヒラギノ角ゴ Pro W3"/>
                <a:cs typeface="Calibri Light"/>
              </a:rPr>
              <a:t>and, in more extreme forms, </a:t>
            </a:r>
            <a:br>
              <a:rPr lang="en-US" sz="2000">
                <a:ea typeface="ヒラギノ角ゴ Pro W3"/>
                <a:cs typeface="Calibri Light"/>
              </a:rPr>
            </a:br>
            <a:r>
              <a:rPr lang="en-US" sz="2000">
                <a:ea typeface="ヒラギノ角ゴ Pro W3"/>
                <a:cs typeface="Calibri Light"/>
              </a:rPr>
              <a:t>into </a:t>
            </a:r>
            <a:r>
              <a:rPr lang="en-US" sz="2000" b="1">
                <a:ea typeface="ヒラギノ角ゴ Pro W3"/>
                <a:cs typeface="Calibri Light"/>
              </a:rPr>
              <a:t>genocide.</a:t>
            </a:r>
            <a:endParaRPr lang="en-US" sz="2000">
              <a:ea typeface="ヒラギノ角ゴ Pro W3"/>
              <a:cs typeface="Calibri Light"/>
            </a:endParaRPr>
          </a:p>
          <a:p>
            <a:pPr marL="342900" indent="-342900">
              <a:lnSpc>
                <a:spcPct val="115000"/>
              </a:lnSpc>
              <a:spcBef>
                <a:spcPts val="1200"/>
              </a:spcBef>
              <a:buFont typeface="Symbol" panose="05050102010706020507" pitchFamily="18" charset="2"/>
              <a:buChar char=""/>
              <a:tabLst>
                <a:tab pos="2070100" algn="l"/>
              </a:tabLst>
            </a:pPr>
            <a:r>
              <a:rPr lang="en-US" sz="2000">
                <a:ea typeface="ヒラギノ角ゴ Pro W3"/>
                <a:cs typeface="Calibri Light"/>
              </a:rPr>
              <a:t>In many EU countries: discrimination and hate crimes </a:t>
            </a:r>
            <a:r>
              <a:rPr lang="en-US" sz="2000" b="1">
                <a:ea typeface="ヒラギノ角ゴ Pro W3"/>
                <a:cs typeface="Calibri Light"/>
              </a:rPr>
              <a:t>forbidden and punishable</a:t>
            </a:r>
            <a:r>
              <a:rPr lang="en-US" sz="2000">
                <a:ea typeface="ヒラギノ角ゴ Pro W3"/>
                <a:cs typeface="Calibri Light"/>
              </a:rPr>
              <a:t> under the law. </a:t>
            </a:r>
            <a:endParaRPr lang="en-BE" sz="2000">
              <a:ea typeface="ヒラギノ角ゴ Pro W3"/>
              <a:cs typeface="Calibri Light"/>
            </a:endParaRPr>
          </a:p>
          <a:p>
            <a:pPr algn="ctr"/>
            <a:endParaRPr lang="nl" sz="2200">
              <a:ea typeface="ヒラギノ角ゴ Pro W3"/>
              <a:cs typeface="Calibri Light"/>
            </a:endParaRPr>
          </a:p>
        </p:txBody>
      </p:sp>
      <p:sp>
        <p:nvSpPr>
          <p:cNvPr id="2" name="TextBox 1">
            <a:extLst>
              <a:ext uri="{FF2B5EF4-FFF2-40B4-BE49-F238E27FC236}">
                <a16:creationId xmlns:a16="http://schemas.microsoft.com/office/drawing/2014/main" id="{2EAF6FEA-2A44-5227-1D76-7A8FDC488BDF}"/>
              </a:ext>
            </a:extLst>
          </p:cNvPr>
          <p:cNvSpPr txBox="1"/>
          <p:nvPr/>
        </p:nvSpPr>
        <p:spPr>
          <a:xfrm>
            <a:off x="9994900" y="6039534"/>
            <a:ext cx="2197100" cy="646331"/>
          </a:xfrm>
          <a:prstGeom prst="rect">
            <a:avLst/>
          </a:prstGeom>
          <a:noFill/>
        </p:spPr>
        <p:txBody>
          <a:bodyPr wrap="square" rtlCol="0">
            <a:spAutoFit/>
          </a:bodyPr>
          <a:lstStyle/>
          <a:p>
            <a:r>
              <a:rPr lang="en-US" sz="1200" b="1" i="1">
                <a:effectLst/>
                <a:latin typeface="Calibri Light" panose="020F0302020204030204" pitchFamily="34" charset="0"/>
                <a:ea typeface="Calibri" panose="020F0502020204030204" pitchFamily="34" charset="0"/>
                <a:cs typeface="Arial" panose="020B0604020202020204" pitchFamily="34" charset="0"/>
              </a:rPr>
              <a:t>Source: </a:t>
            </a:r>
            <a:r>
              <a:rPr lang="en-US" sz="1200" i="1">
                <a:effectLst/>
                <a:latin typeface="Calibri Light" panose="020F0302020204030204" pitchFamily="34" charset="0"/>
                <a:ea typeface="Calibri" panose="020F0502020204030204" pitchFamily="34" charset="0"/>
                <a:cs typeface="Arial" panose="020B0604020202020204" pitchFamily="34" charset="0"/>
              </a:rPr>
              <a:t>Transforming hate in youth settings (2018), National Youth Council of Ireland (NYCI)</a:t>
            </a:r>
            <a:endParaRPr lang="en-BE" sz="1200" i="1">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821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26</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2022598"/>
            <a:ext cx="7604585" cy="34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3.3. Reacting to racism: introduction</a:t>
            </a:r>
          </a:p>
          <a:p>
            <a:pPr>
              <a:spcBef>
                <a:spcPts val="600"/>
              </a:spcBef>
              <a:spcAft>
                <a:spcPts val="1200"/>
              </a:spcAft>
              <a:buNone/>
            </a:pPr>
            <a:endParaRPr lang="nl-BE" altLang="fr-FR" sz="1400" b="1">
              <a:solidFill>
                <a:schemeClr val="tx2"/>
              </a:solidFill>
              <a:latin typeface="+mj-lt"/>
              <a:ea typeface="ヒラギノ角ゴ Pro W3"/>
              <a:cs typeface="Open Sans"/>
            </a:endParaRPr>
          </a:p>
          <a:p>
            <a:pPr marL="546100" indent="-273050">
              <a:lnSpc>
                <a:spcPct val="100000"/>
              </a:lnSpc>
              <a:spcBef>
                <a:spcPts val="0"/>
              </a:spcBef>
              <a:spcAft>
                <a:spcPts val="1200"/>
              </a:spcAft>
              <a:buNone/>
            </a:pPr>
            <a:r>
              <a:rPr lang="en-US" altLang="fr-FR" sz="2200">
                <a:latin typeface="+mj-lt"/>
                <a:ea typeface="ヒラギノ角ゴ Pro W3"/>
                <a:cs typeface="Open Sans"/>
              </a:rPr>
              <a:t>•	</a:t>
            </a:r>
            <a:r>
              <a:rPr lang="en-US" altLang="fr-FR" sz="2400">
                <a:latin typeface="+mj-lt"/>
                <a:ea typeface="ヒラギノ角ゴ Pro W3"/>
                <a:cs typeface="Open Sans"/>
              </a:rPr>
              <a:t>Prevention: increasing resilience</a:t>
            </a:r>
          </a:p>
          <a:p>
            <a:pPr marL="546100" indent="-273050">
              <a:lnSpc>
                <a:spcPct val="100000"/>
              </a:lnSpc>
              <a:spcBef>
                <a:spcPts val="0"/>
              </a:spcBef>
              <a:spcAft>
                <a:spcPts val="1200"/>
              </a:spcAft>
              <a:buNone/>
            </a:pPr>
            <a:r>
              <a:rPr lang="en-US" altLang="fr-FR" sz="2400">
                <a:latin typeface="+mj-lt"/>
                <a:ea typeface="ヒラギノ角ゴ Pro W3"/>
                <a:cs typeface="Open Sans"/>
              </a:rPr>
              <a:t>•	In-situ resilience: reacting when racism occurs</a:t>
            </a:r>
          </a:p>
          <a:p>
            <a:pPr marL="546100" indent="-273050">
              <a:lnSpc>
                <a:spcPct val="100000"/>
              </a:lnSpc>
              <a:spcBef>
                <a:spcPts val="0"/>
              </a:spcBef>
              <a:spcAft>
                <a:spcPts val="1200"/>
              </a:spcAft>
              <a:buNone/>
            </a:pPr>
            <a:r>
              <a:rPr lang="en-US" altLang="fr-FR" sz="2400">
                <a:latin typeface="+mj-lt"/>
                <a:ea typeface="ヒラギノ角ゴ Pro W3"/>
                <a:cs typeface="Open Sans"/>
              </a:rPr>
              <a:t>•	Self-care after racism</a:t>
            </a:r>
          </a:p>
          <a:p>
            <a:pPr marL="546100" indent="-273050">
              <a:lnSpc>
                <a:spcPct val="100000"/>
              </a:lnSpc>
              <a:spcBef>
                <a:spcPts val="0"/>
              </a:spcBef>
              <a:spcAft>
                <a:spcPts val="1200"/>
              </a:spcAft>
              <a:buNone/>
            </a:pPr>
            <a:r>
              <a:rPr lang="en-US" altLang="fr-FR" sz="2400">
                <a:latin typeface="+mj-lt"/>
                <a:ea typeface="ヒラギノ角ゴ Pro W3"/>
                <a:cs typeface="Open Sans"/>
              </a:rPr>
              <a:t>•	Strategies with good intentions, but with more drawbacks than benefits </a:t>
            </a:r>
            <a:endParaRPr lang="nl-BE" altLang="fr-FR" sz="2400">
              <a:latin typeface="+mj-lt"/>
              <a:ea typeface="ヒラギノ角ゴ Pro W3"/>
              <a:cs typeface="Open Sans"/>
            </a:endParaRPr>
          </a:p>
        </p:txBody>
      </p:sp>
      <p:pic>
        <p:nvPicPr>
          <p:cNvPr id="3074" name="Picture 2" descr="OHCHR | Racism, xenophobia &amp; intolerance">
            <a:extLst>
              <a:ext uri="{FF2B5EF4-FFF2-40B4-BE49-F238E27FC236}">
                <a16:creationId xmlns:a16="http://schemas.microsoft.com/office/drawing/2014/main" id="{9D6F8C14-62BC-AEF3-197F-03EF1F336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470" y="2022598"/>
            <a:ext cx="3957888" cy="395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8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27</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1948959"/>
            <a:ext cx="11085722" cy="3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3.3. Reacting to racism: practical exercise</a:t>
            </a:r>
            <a:endParaRPr lang="nl-BE" altLang="fr-FR" sz="1400" b="1">
              <a:solidFill>
                <a:schemeClr val="tx2"/>
              </a:solidFill>
              <a:latin typeface="+mn-lt"/>
              <a:ea typeface="ヒラギノ角ゴ Pro W3"/>
              <a:cs typeface="Open Sans"/>
            </a:endParaRPr>
          </a:p>
          <a:p>
            <a:pPr marL="615950" indent="-342900">
              <a:lnSpc>
                <a:spcPct val="100000"/>
              </a:lnSpc>
              <a:spcBef>
                <a:spcPts val="0"/>
              </a:spcBef>
              <a:spcAft>
                <a:spcPts val="600"/>
              </a:spcAft>
            </a:pPr>
            <a:r>
              <a:rPr lang="en-US" altLang="fr-FR" sz="2400">
                <a:latin typeface="+mj-lt"/>
                <a:ea typeface="ヒラギノ角ゴ Pro W3"/>
                <a:cs typeface="Open Sans"/>
              </a:rPr>
              <a:t>You will be divided in groups/break-out rooms to discuss a case of racism.</a:t>
            </a:r>
          </a:p>
          <a:p>
            <a:pPr marL="615950" indent="-342900">
              <a:lnSpc>
                <a:spcPct val="100000"/>
              </a:lnSpc>
              <a:spcBef>
                <a:spcPts val="0"/>
              </a:spcBef>
              <a:spcAft>
                <a:spcPts val="600"/>
              </a:spcAft>
            </a:pPr>
            <a:r>
              <a:rPr lang="en-US" altLang="fr-FR" sz="2400">
                <a:latin typeface="+mj-lt"/>
                <a:ea typeface="ヒラギノ角ゴ Pro W3"/>
                <a:cs typeface="Open Sans"/>
              </a:rPr>
              <a:t>Allocate 1 rapporteur​. For example, nominate the person in the group who has lived in the most countries​.</a:t>
            </a:r>
          </a:p>
          <a:p>
            <a:pPr marL="615950" indent="-342900">
              <a:lnSpc>
                <a:spcPct val="100000"/>
              </a:lnSpc>
              <a:spcBef>
                <a:spcPts val="0"/>
              </a:spcBef>
              <a:spcAft>
                <a:spcPts val="600"/>
              </a:spcAft>
            </a:pPr>
            <a:r>
              <a:rPr lang="en-US" altLang="fr-FR" sz="2400">
                <a:latin typeface="+mj-lt"/>
                <a:ea typeface="ヒラギノ角ゴ Pro W3"/>
                <a:cs typeface="Open Sans"/>
              </a:rPr>
              <a:t>Every group will get 20 minutes to discuss a case study with guiding questions.</a:t>
            </a:r>
          </a:p>
          <a:p>
            <a:pPr marL="615950" indent="-342900">
              <a:lnSpc>
                <a:spcPct val="100000"/>
              </a:lnSpc>
              <a:spcBef>
                <a:spcPts val="0"/>
              </a:spcBef>
              <a:spcAft>
                <a:spcPts val="600"/>
              </a:spcAft>
            </a:pPr>
            <a:r>
              <a:rPr lang="en-US" altLang="fr-FR" sz="2400">
                <a:latin typeface="+mj-lt"/>
                <a:ea typeface="ヒラギノ角ゴ Pro W3"/>
                <a:cs typeface="Open Sans"/>
              </a:rPr>
              <a:t>The trainers will move around the groups to guide the discussion and introduce guiding questions​.</a:t>
            </a:r>
          </a:p>
          <a:p>
            <a:pPr marL="615950" indent="-342900">
              <a:lnSpc>
                <a:spcPct val="100000"/>
              </a:lnSpc>
              <a:spcBef>
                <a:spcPts val="0"/>
              </a:spcBef>
              <a:spcAft>
                <a:spcPts val="600"/>
              </a:spcAft>
            </a:pPr>
            <a:r>
              <a:rPr lang="en-US" altLang="fr-FR" sz="2400">
                <a:latin typeface="+mj-lt"/>
                <a:ea typeface="ヒラギノ角ゴ Pro W3"/>
                <a:cs typeface="Open Sans"/>
              </a:rPr>
              <a:t>After 20 minutes, we will return to the plenary session where each rapporteur will have 5 minutes for debriefing and group discussion.</a:t>
            </a:r>
            <a:endParaRPr lang="nl-BE" altLang="fr-FR" sz="2400">
              <a:latin typeface="+mj-lt"/>
              <a:ea typeface="ヒラギノ角ゴ Pro W3"/>
              <a:cs typeface="Open Sans"/>
            </a:endParaRPr>
          </a:p>
        </p:txBody>
      </p:sp>
    </p:spTree>
    <p:extLst>
      <p:ext uri="{BB962C8B-B14F-4D97-AF65-F5344CB8AC3E}">
        <p14:creationId xmlns:p14="http://schemas.microsoft.com/office/powerpoint/2010/main" val="132987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28</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2018625"/>
            <a:ext cx="1108572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3.3. Reacting to racism: practical exercise</a:t>
            </a:r>
            <a:endParaRPr lang="nl-BE" altLang="fr-FR" sz="1400" b="1">
              <a:solidFill>
                <a:schemeClr val="tx2"/>
              </a:solidFill>
              <a:latin typeface="+mn-lt"/>
              <a:ea typeface="ヒラギノ角ゴ Pro W3"/>
              <a:cs typeface="Open Sans"/>
            </a:endParaRPr>
          </a:p>
        </p:txBody>
      </p:sp>
      <p:graphicFrame>
        <p:nvGraphicFramePr>
          <p:cNvPr id="6" name="Diagram 5">
            <a:extLst>
              <a:ext uri="{FF2B5EF4-FFF2-40B4-BE49-F238E27FC236}">
                <a16:creationId xmlns:a16="http://schemas.microsoft.com/office/drawing/2014/main" id="{B5650124-5868-A03E-CCFB-96041C6DE251}"/>
              </a:ext>
            </a:extLst>
          </p:cNvPr>
          <p:cNvGraphicFramePr/>
          <p:nvPr>
            <p:extLst>
              <p:ext uri="{D42A27DB-BD31-4B8C-83A1-F6EECF244321}">
                <p14:modId xmlns:p14="http://schemas.microsoft.com/office/powerpoint/2010/main" val="1426780279"/>
              </p:ext>
            </p:extLst>
          </p:nvPr>
        </p:nvGraphicFramePr>
        <p:xfrm>
          <a:off x="750324" y="2301486"/>
          <a:ext cx="10716126" cy="4018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982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29</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1821164"/>
            <a:ext cx="11085722" cy="557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3.3. Reacting to racism: statement exercise</a:t>
            </a:r>
            <a:endParaRPr lang="nl-BE" altLang="fr-FR" sz="1400" b="1">
              <a:solidFill>
                <a:schemeClr val="tx2"/>
              </a:solidFill>
              <a:latin typeface="+mn-lt"/>
              <a:ea typeface="ヒラギノ角ゴ Pro W3"/>
              <a:cs typeface="Open Sans"/>
            </a:endParaRPr>
          </a:p>
          <a:p>
            <a:pPr marL="273050" algn="ctr">
              <a:lnSpc>
                <a:spcPct val="100000"/>
              </a:lnSpc>
              <a:spcBef>
                <a:spcPts val="0"/>
              </a:spcBef>
              <a:spcAft>
                <a:spcPts val="600"/>
              </a:spcAft>
              <a:buNone/>
            </a:pPr>
            <a:endParaRPr lang="nl-BE" sz="1050" b="1" i="1">
              <a:latin typeface="+mn-lt"/>
              <a:ea typeface="ヒラギノ角ゴ Pro W3"/>
              <a:cs typeface="Open Sans"/>
            </a:endParaRPr>
          </a:p>
          <a:p>
            <a:pPr marL="273050" algn="ctr">
              <a:lnSpc>
                <a:spcPct val="100000"/>
              </a:lnSpc>
              <a:spcBef>
                <a:spcPts val="0"/>
              </a:spcBef>
              <a:spcAft>
                <a:spcPts val="600"/>
              </a:spcAft>
              <a:buNone/>
            </a:pPr>
            <a:r>
              <a:rPr lang="nl-BE" sz="2400" b="1" i="1">
                <a:latin typeface="+mn-lt"/>
                <a:ea typeface="ヒラギノ角ゴ Pro W3"/>
                <a:cs typeface="Open Sans"/>
              </a:rPr>
              <a:t>“Which side are you on?” - </a:t>
            </a:r>
            <a:r>
              <a:rPr lang="en-US" altLang="fr-FR" sz="2400" b="1">
                <a:latin typeface="+mn-lt"/>
                <a:ea typeface="ヒラギノ角ゴ Pro W3"/>
                <a:cs typeface="Open Sans"/>
              </a:rPr>
              <a:t>Objectives and rules</a:t>
            </a:r>
            <a:r>
              <a:rPr lang="en-US" altLang="fr-FR" sz="2400" b="1">
                <a:latin typeface="+mj-lt"/>
                <a:ea typeface="ヒラギノ角ゴ Pro W3"/>
                <a:cs typeface="Open Sans"/>
              </a:rPr>
              <a:t>:</a:t>
            </a:r>
          </a:p>
          <a:p>
            <a:pPr marL="342900" indent="-342900">
              <a:spcBef>
                <a:spcPts val="600"/>
              </a:spcBef>
              <a:spcAft>
                <a:spcPts val="1200"/>
              </a:spcAft>
            </a:pPr>
            <a:r>
              <a:rPr lang="nl-BE"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rPr>
              <a:t>Foster self-awareness of your role as members of society.</a:t>
            </a:r>
          </a:p>
          <a:p>
            <a:pPr marL="342900" indent="-342900">
              <a:spcBef>
                <a:spcPts val="600"/>
              </a:spcBef>
              <a:spcAft>
                <a:spcPts val="1200"/>
              </a:spcAft>
            </a:pPr>
            <a:r>
              <a:rPr lang="nl-BE" sz="2400">
                <a:solidFill>
                  <a:srgbClr val="000000"/>
                </a:solidFill>
                <a:uFill>
                  <a:solidFill>
                    <a:srgbClr val="000000"/>
                  </a:solidFill>
                </a:uFill>
                <a:ea typeface="Calibri" panose="020F0502020204030204" pitchFamily="34" charset="0"/>
                <a:cs typeface="Calibri Light" panose="020F0302020204030204" pitchFamily="34" charset="0"/>
              </a:rPr>
              <a:t>S</a:t>
            </a:r>
            <a:r>
              <a:rPr lang="nl-BE"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rPr>
              <a:t>hare thoughts and opinions with each other.</a:t>
            </a:r>
            <a:endParaRPr lang="en-US" sz="2400">
              <a:solidFill>
                <a:srgbClr val="000000"/>
              </a:solidFill>
              <a:uFill>
                <a:solidFill>
                  <a:srgbClr val="000000"/>
                </a:solidFill>
              </a:uFill>
              <a:ea typeface="Calibri" panose="020F0502020204030204" pitchFamily="34" charset="0"/>
              <a:cs typeface="Calibri Light" panose="020F0302020204030204" pitchFamily="34" charset="0"/>
            </a:endParaRPr>
          </a:p>
          <a:p>
            <a:pPr marL="342900" indent="-342900">
              <a:spcBef>
                <a:spcPts val="600"/>
              </a:spcBef>
              <a:spcAft>
                <a:spcPts val="1200"/>
              </a:spcAft>
            </a:pPr>
            <a:r>
              <a:rPr lang="en-US"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rPr>
              <a:t>10 statements linked to racism and discrimination while caring for UMC.</a:t>
            </a:r>
          </a:p>
          <a:p>
            <a:pPr marL="342900" indent="-342900">
              <a:spcBef>
                <a:spcPts val="600"/>
              </a:spcBef>
              <a:spcAft>
                <a:spcPts val="1200"/>
              </a:spcAft>
            </a:pPr>
            <a:r>
              <a:rPr lang="en-US"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rPr>
              <a:t>Choose a side: walk to the “agree” side or walk to the “do not agree” side </a:t>
            </a:r>
            <a:r>
              <a:rPr lang="en-US"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sym typeface="Wingdings" panose="05000000000000000000" pitchFamily="2" charset="2"/>
              </a:rPr>
              <a:t></a:t>
            </a:r>
            <a:r>
              <a:rPr lang="en-US"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rPr>
              <a:t> feel free to explain why.</a:t>
            </a:r>
          </a:p>
          <a:p>
            <a:pPr marL="342900" indent="-342900">
              <a:spcBef>
                <a:spcPts val="600"/>
              </a:spcBef>
              <a:spcAft>
                <a:spcPts val="1200"/>
              </a:spcAft>
            </a:pPr>
            <a:r>
              <a:rPr lang="en-US" sz="2400">
                <a:solidFill>
                  <a:srgbClr val="000000"/>
                </a:solidFill>
                <a:uFill>
                  <a:solidFill>
                    <a:srgbClr val="000000"/>
                  </a:solidFill>
                </a:uFill>
                <a:ea typeface="Calibri" panose="020F0502020204030204" pitchFamily="34" charset="0"/>
                <a:cs typeface="Calibri Light" panose="020F0302020204030204" pitchFamily="34" charset="0"/>
              </a:rPr>
              <a:t>S</a:t>
            </a:r>
            <a:r>
              <a:rPr lang="en-US" sz="2400" u="none" strike="noStrike">
                <a:solidFill>
                  <a:srgbClr val="000000"/>
                </a:solidFill>
                <a:effectLst/>
                <a:uFill>
                  <a:solidFill>
                    <a:srgbClr val="000000"/>
                  </a:solidFill>
                </a:uFill>
                <a:ea typeface="Calibri" panose="020F0502020204030204" pitchFamily="34" charset="0"/>
                <a:cs typeface="Calibri Light" panose="020F0302020204030204" pitchFamily="34" charset="0"/>
              </a:rPr>
              <a:t>afe space to go in dialogue.</a:t>
            </a:r>
          </a:p>
          <a:p>
            <a:pPr marL="342900" marR="32385" lvl="0" indent="-342900" algn="just" fontAlgn="base">
              <a:lnSpc>
                <a:spcPct val="103000"/>
              </a:lnSpc>
              <a:spcAft>
                <a:spcPts val="235"/>
              </a:spcAft>
              <a:buClr>
                <a:srgbClr val="000000"/>
              </a:buClr>
              <a:buSzPct val="70000"/>
              <a:buFont typeface="Arial" panose="020B0604020202020204" pitchFamily="34" charset="0"/>
              <a:buChar char="•"/>
            </a:pPr>
            <a:endParaRPr lang="nl-BE" sz="2000" u="none" strike="noStrike">
              <a:solidFill>
                <a:srgbClr val="000000"/>
              </a:solidFill>
              <a:effectLst/>
              <a:uFill>
                <a:solidFill>
                  <a:srgbClr val="000000"/>
                </a:solidFill>
              </a:uFill>
              <a:ea typeface="Calibri" panose="020F0502020204030204" pitchFamily="34" charset="0"/>
              <a:cs typeface="Calibri Light" panose="020F0302020204030204" pitchFamily="34" charset="0"/>
            </a:endParaRPr>
          </a:p>
          <a:p>
            <a:pPr marL="342900" marR="32385" lvl="0" indent="-342900" algn="just" fontAlgn="base">
              <a:lnSpc>
                <a:spcPct val="103000"/>
              </a:lnSpc>
              <a:spcAft>
                <a:spcPts val="235"/>
              </a:spcAft>
              <a:buClr>
                <a:srgbClr val="000000"/>
              </a:buClr>
              <a:buSzPts val="1100"/>
              <a:buFont typeface="Arial" panose="020B0604020202020204" pitchFamily="34" charset="0"/>
              <a:buChar char="•"/>
            </a:pPr>
            <a:endParaRPr lang="nl-BE" sz="2000" u="none" strike="noStrike">
              <a:effectLst/>
              <a:uFill>
                <a:solidFill>
                  <a:srgbClr val="000000"/>
                </a:solidFill>
              </a:uFill>
              <a:ea typeface="Arial" panose="020B0604020202020204" pitchFamily="34" charset="0"/>
              <a:cs typeface="Calibri Light" panose="020F0302020204030204" pitchFamily="34" charset="0"/>
            </a:endParaRPr>
          </a:p>
        </p:txBody>
      </p:sp>
    </p:spTree>
    <p:extLst>
      <p:ext uri="{BB962C8B-B14F-4D97-AF65-F5344CB8AC3E}">
        <p14:creationId xmlns:p14="http://schemas.microsoft.com/office/powerpoint/2010/main" val="21377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C3C5740C-0D41-408F-839B-CC90F548E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2"/>
            <a:ext cx="12191999" cy="2614178"/>
          </a:xfrm>
          <a:prstGeom prst="rect">
            <a:avLst/>
          </a:prstGeom>
        </p:spPr>
      </p:pic>
      <p:sp>
        <p:nvSpPr>
          <p:cNvPr id="30724" name="Title 7">
            <a:extLst>
              <a:ext uri="{FF2B5EF4-FFF2-40B4-BE49-F238E27FC236}">
                <a16:creationId xmlns:a16="http://schemas.microsoft.com/office/drawing/2014/main" id="{6200063C-E23C-496B-BBC5-9A31A510C9A0}"/>
              </a:ext>
            </a:extLst>
          </p:cNvPr>
          <p:cNvSpPr>
            <a:spLocks noGrp="1"/>
          </p:cNvSpPr>
          <p:nvPr>
            <p:ph type="title"/>
          </p:nvPr>
        </p:nvSpPr>
        <p:spPr>
          <a:xfrm>
            <a:off x="363538" y="414338"/>
            <a:ext cx="3687762" cy="833437"/>
          </a:xfrm>
        </p:spPr>
        <p:txBody>
          <a:bodyPr/>
          <a:lstStyle/>
          <a:p>
            <a:pPr>
              <a:defRPr/>
            </a:pPr>
            <a:r>
              <a:rPr lang="en-GB">
                <a:solidFill>
                  <a:schemeClr val="bg1"/>
                </a:solidFill>
                <a:ea typeface="ヒラギノ角ゴ Pro W3"/>
              </a:rPr>
              <a:t>Extra Module</a:t>
            </a:r>
            <a:endParaRPr lang="en-GB">
              <a:solidFill>
                <a:schemeClr val="bg1"/>
              </a:solidFill>
            </a:endParaRPr>
          </a:p>
        </p:txBody>
      </p:sp>
      <p:sp>
        <p:nvSpPr>
          <p:cNvPr id="12290" name="Content Placeholder 2">
            <a:extLst>
              <a:ext uri="{FF2B5EF4-FFF2-40B4-BE49-F238E27FC236}">
                <a16:creationId xmlns:a16="http://schemas.microsoft.com/office/drawing/2014/main" id="{461C86C8-69E4-48CE-B46A-B4B580136523}"/>
              </a:ext>
            </a:extLst>
          </p:cNvPr>
          <p:cNvSpPr>
            <a:spLocks noGrp="1"/>
          </p:cNvSpPr>
          <p:nvPr>
            <p:ph sz="half" idx="10"/>
          </p:nvPr>
        </p:nvSpPr>
        <p:spPr>
          <a:xfrm>
            <a:off x="4075113" y="544513"/>
            <a:ext cx="6491287" cy="600075"/>
          </a:xfrm>
        </p:spPr>
        <p:txBody>
          <a:bodyPr>
            <a:spAutoFit/>
          </a:bodyPr>
          <a:lstStyle/>
          <a:p>
            <a:r>
              <a:rPr lang="en-GB" altLang="fr-FR" sz="3600">
                <a:solidFill>
                  <a:schemeClr val="bg1"/>
                </a:solidFill>
                <a:latin typeface="Calibri"/>
                <a:ea typeface="ヒラギノ角ゴ Pro W3"/>
              </a:rPr>
              <a:t>Culture-sensitive care</a:t>
            </a:r>
            <a:endParaRPr lang="en-US">
              <a:solidFill>
                <a:schemeClr val="bg1"/>
              </a:solidFill>
            </a:endParaRPr>
          </a:p>
        </p:txBody>
      </p:sp>
      <p:sp>
        <p:nvSpPr>
          <p:cNvPr id="12291" name="Rectangle 17">
            <a:extLst>
              <a:ext uri="{FF2B5EF4-FFF2-40B4-BE49-F238E27FC236}">
                <a16:creationId xmlns:a16="http://schemas.microsoft.com/office/drawing/2014/main" id="{BD31C34C-2280-4C51-8C9B-AFA908313624}"/>
              </a:ext>
            </a:extLst>
          </p:cNvPr>
          <p:cNvSpPr>
            <a:spLocks noChangeArrowheads="1"/>
          </p:cNvSpPr>
          <p:nvPr/>
        </p:nvSpPr>
        <p:spPr bwMode="auto">
          <a:xfrm>
            <a:off x="930275" y="2845861"/>
            <a:ext cx="10239733"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latin typeface="+mj-lt"/>
                <a:ea typeface="ヒラギノ角ゴ Pro W3"/>
                <a:cs typeface="Open Sans"/>
              </a:rPr>
              <a:t>By the end of the training, participants will:</a:t>
            </a:r>
          </a:p>
          <a:p>
            <a:pPr marL="899795" indent="-342900">
              <a:spcBef>
                <a:spcPts val="600"/>
              </a:spcBef>
              <a:spcAft>
                <a:spcPts val="1200"/>
              </a:spcAft>
            </a:pPr>
            <a:r>
              <a:rPr lang="en-US" altLang="fr-FR" sz="2400">
                <a:latin typeface="+mj-lt"/>
                <a:ea typeface="ヒラギノ角ゴ Pro W3"/>
                <a:cs typeface="Open Sans"/>
              </a:rPr>
              <a:t>Have gained insight on the topic of sexuality, gender and culture.</a:t>
            </a:r>
          </a:p>
          <a:p>
            <a:pPr marL="899795" indent="-342900">
              <a:spcBef>
                <a:spcPts val="600"/>
              </a:spcBef>
              <a:spcAft>
                <a:spcPts val="1200"/>
              </a:spcAft>
            </a:pPr>
            <a:r>
              <a:rPr lang="en-US" altLang="fr-FR" sz="2400">
                <a:latin typeface="+mj-lt"/>
                <a:ea typeface="ヒラギノ角ゴ Pro W3"/>
                <a:cs typeface="Open Sans"/>
              </a:rPr>
              <a:t>Be familiar with taboos in societies as to manage them in their own living environment.</a:t>
            </a:r>
          </a:p>
          <a:p>
            <a:pPr marL="899795" indent="-342900">
              <a:spcBef>
                <a:spcPts val="600"/>
              </a:spcBef>
              <a:spcAft>
                <a:spcPts val="1200"/>
              </a:spcAft>
            </a:pPr>
            <a:r>
              <a:rPr lang="en-US" altLang="fr-FR" sz="2400">
                <a:latin typeface="+mj-lt"/>
                <a:ea typeface="ヒラギノ角ゴ Pro W3"/>
                <a:cs typeface="Open Sans"/>
              </a:rPr>
              <a:t>Be able to recognize racism and adequately react to it.</a:t>
            </a:r>
          </a:p>
          <a:p>
            <a:pPr marL="899795" indent="-342900">
              <a:spcBef>
                <a:spcPts val="600"/>
              </a:spcBef>
              <a:spcAft>
                <a:spcPts val="1200"/>
              </a:spcAft>
            </a:pPr>
            <a:r>
              <a:rPr lang="en-US" altLang="fr-FR" sz="2400">
                <a:latin typeface="+mj-lt"/>
                <a:ea typeface="ヒラギノ角ゴ Pro W3"/>
                <a:cs typeface="Open Sans"/>
              </a:rPr>
              <a:t>Have gained insights into personal self-care strategies.</a:t>
            </a:r>
          </a:p>
        </p:txBody>
      </p:sp>
      <p:sp>
        <p:nvSpPr>
          <p:cNvPr id="12293" name="TextBox 10">
            <a:extLst>
              <a:ext uri="{FF2B5EF4-FFF2-40B4-BE49-F238E27FC236}">
                <a16:creationId xmlns:a16="http://schemas.microsoft.com/office/drawing/2014/main" id="{C426AE64-4CFC-4375-BE55-F55001C403FB}"/>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smtClean="0">
                <a:solidFill>
                  <a:srgbClr val="4655AA"/>
                </a:solidFill>
                <a:latin typeface="Open Sans" panose="020B0606030504020204" pitchFamily="34" charset="0"/>
              </a:rPr>
              <a:pPr algn="ctr" eaLnBrk="1" hangingPunct="1">
                <a:lnSpc>
                  <a:spcPct val="100000"/>
                </a:lnSpc>
                <a:spcBef>
                  <a:spcPct val="0"/>
                </a:spcBef>
                <a:buFontTx/>
                <a:buNone/>
              </a:pPr>
              <a:t>3</a:t>
            </a:fld>
            <a:endParaRPr lang="en-GB" altLang="fr-FR" sz="1400">
              <a:solidFill>
                <a:srgbClr val="4655AA"/>
              </a:solidFill>
              <a:latin typeface="Open Sans" panose="020B0606030504020204" pitchFamily="34" charset="0"/>
            </a:endParaRPr>
          </a:p>
        </p:txBody>
      </p:sp>
      <p:sp>
        <p:nvSpPr>
          <p:cNvPr id="12295" name="Title 19">
            <a:extLst>
              <a:ext uri="{FF2B5EF4-FFF2-40B4-BE49-F238E27FC236}">
                <a16:creationId xmlns:a16="http://schemas.microsoft.com/office/drawing/2014/main" id="{4E735F88-D408-49D5-B047-326CA3A9CBF5}"/>
              </a:ext>
            </a:extLst>
          </p:cNvPr>
          <p:cNvSpPr txBox="1">
            <a:spLocks/>
          </p:cNvSpPr>
          <p:nvPr/>
        </p:nvSpPr>
        <p:spPr bwMode="auto">
          <a:xfrm>
            <a:off x="697706" y="1582211"/>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0.	Aims and Objectives</a:t>
            </a:r>
            <a:endParaRPr lang="en-US" altLang="fr-FR" sz="3600" b="1">
              <a:solidFill>
                <a:schemeClr val="bg2"/>
              </a:solidFill>
              <a:latin typeface="Open Sans" panose="020B0606030504020204" pitchFamily="34" charset="0"/>
              <a:cs typeface="Open Sans"/>
            </a:endParaRPr>
          </a:p>
        </p:txBody>
      </p:sp>
      <p:cxnSp>
        <p:nvCxnSpPr>
          <p:cNvPr id="9" name="Straight Connector 8">
            <a:extLst>
              <a:ext uri="{FF2B5EF4-FFF2-40B4-BE49-F238E27FC236}">
                <a16:creationId xmlns:a16="http://schemas.microsoft.com/office/drawing/2014/main" id="{1C0BBBF3-3436-47A8-AD0F-E1138F456D89}"/>
              </a:ext>
            </a:extLst>
          </p:cNvPr>
          <p:cNvCxnSpPr/>
          <p:nvPr/>
        </p:nvCxnSpPr>
        <p:spPr>
          <a:xfrm rot="5400000">
            <a:off x="3698385" y="839789"/>
            <a:ext cx="557212" cy="3175"/>
          </a:xfrm>
          <a:prstGeom prst="line">
            <a:avLst/>
          </a:prstGeom>
          <a:ln w="2540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395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30</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1810531"/>
            <a:ext cx="10379869" cy="422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solidFill>
                  <a:schemeClr val="tx2"/>
                </a:solidFill>
                <a:latin typeface="+mn-lt"/>
                <a:ea typeface="ヒラギノ角ゴ Pro W3"/>
                <a:cs typeface="Open Sans"/>
              </a:rPr>
              <a:t>3.3. Reacting to racism: statement exercise</a:t>
            </a:r>
            <a:endParaRPr lang="nl-BE" sz="1050" b="1" i="1">
              <a:latin typeface="+mn-lt"/>
              <a:ea typeface="ヒラギノ角ゴ Pro W3"/>
              <a:cs typeface="Open Sans"/>
            </a:endParaRPr>
          </a:p>
          <a:p>
            <a:pPr marL="342900" indent="-342900">
              <a:lnSpc>
                <a:spcPct val="107000"/>
              </a:lnSpc>
              <a:buSzPts val="1000"/>
            </a:pPr>
            <a:r>
              <a:rPr lang="en-US" sz="2000" b="1" i="1">
                <a:effectLst/>
                <a:latin typeface="+mj-lt"/>
                <a:ea typeface="Calibri" panose="020F0502020204030204" pitchFamily="34" charset="0"/>
                <a:cs typeface="OpenSans-Italic"/>
              </a:rPr>
              <a:t>Statement 1</a:t>
            </a:r>
            <a:r>
              <a:rPr lang="en-US" sz="2000" i="1">
                <a:effectLst/>
                <a:latin typeface="+mj-lt"/>
                <a:ea typeface="Calibri" panose="020F0502020204030204" pitchFamily="34" charset="0"/>
                <a:cs typeface="OpenSans-Italic"/>
              </a:rPr>
              <a:t>: “When I or my foster child are confronted with racism, I prefer not to talk about it.”</a:t>
            </a:r>
            <a:endParaRPr lang="en-BE" sz="2000">
              <a:effectLst/>
              <a:latin typeface="+mj-lt"/>
              <a:ea typeface="Calibri" panose="020F0502020204030204" pitchFamily="34" charset="0"/>
              <a:cs typeface="OpenSans-Italic"/>
            </a:endParaRPr>
          </a:p>
          <a:p>
            <a:pPr marL="342900" indent="-342900">
              <a:lnSpc>
                <a:spcPct val="107000"/>
              </a:lnSpc>
              <a:buSzPts val="1000"/>
            </a:pPr>
            <a:r>
              <a:rPr lang="en-US" sz="2000" b="1" i="1">
                <a:effectLst/>
                <a:latin typeface="+mj-lt"/>
                <a:ea typeface="Calibri" panose="020F0502020204030204" pitchFamily="34" charset="0"/>
                <a:cs typeface="OpenSans-Italic"/>
              </a:rPr>
              <a:t>Statement 2</a:t>
            </a:r>
            <a:r>
              <a:rPr lang="en-US" sz="2000" i="1">
                <a:effectLst/>
                <a:latin typeface="+mj-lt"/>
                <a:ea typeface="Calibri" panose="020F0502020204030204" pitchFamily="34" charset="0"/>
                <a:cs typeface="OpenSans-Italic"/>
              </a:rPr>
              <a:t>: “I find it difficult when my (foster) child turns out to be a victim of racism. I then motivate him/her to do his/her best, to prove others wrong.” </a:t>
            </a:r>
            <a:endParaRPr lang="en-BE" sz="2000">
              <a:effectLst/>
              <a:latin typeface="+mj-lt"/>
              <a:ea typeface="Calibri" panose="020F0502020204030204" pitchFamily="34" charset="0"/>
              <a:cs typeface="OpenSans-Italic"/>
            </a:endParaRPr>
          </a:p>
          <a:p>
            <a:pPr marL="342900" indent="-342900">
              <a:lnSpc>
                <a:spcPct val="107000"/>
              </a:lnSpc>
              <a:buSzPts val="1000"/>
            </a:pPr>
            <a:r>
              <a:rPr lang="en-US" sz="2000" b="1" i="1">
                <a:effectLst/>
                <a:latin typeface="+mj-lt"/>
                <a:ea typeface="Calibri" panose="020F0502020204030204" pitchFamily="34" charset="0"/>
                <a:cs typeface="OpenSans-Italic"/>
              </a:rPr>
              <a:t>Statement 3</a:t>
            </a:r>
            <a:r>
              <a:rPr lang="en-US" sz="2000" i="1">
                <a:effectLst/>
                <a:latin typeface="+mj-lt"/>
                <a:ea typeface="Calibri" panose="020F0502020204030204" pitchFamily="34" charset="0"/>
                <a:cs typeface="OpenSans-Italic"/>
              </a:rPr>
              <a:t>: “I see two people acting aggressively towards a black boy. I think it’s a good approach to ignore the aggressor and ask the black boy directly if he can help me with a (non-existent) problem I'm having with my cell phone.”</a:t>
            </a:r>
            <a:endParaRPr lang="en-BE" sz="2000">
              <a:effectLst/>
              <a:latin typeface="+mj-lt"/>
              <a:ea typeface="Calibri" panose="020F0502020204030204" pitchFamily="34" charset="0"/>
              <a:cs typeface="OpenSans-Italic"/>
            </a:endParaRPr>
          </a:p>
          <a:p>
            <a:pPr marL="342900" indent="-342900">
              <a:lnSpc>
                <a:spcPct val="107000"/>
              </a:lnSpc>
              <a:buSzPts val="1000"/>
            </a:pPr>
            <a:r>
              <a:rPr lang="en-US" sz="2000" b="1" i="1">
                <a:effectLst/>
                <a:latin typeface="+mj-lt"/>
                <a:ea typeface="Calibri" panose="020F0502020204030204" pitchFamily="34" charset="0"/>
                <a:cs typeface="OpenSans-Italic"/>
              </a:rPr>
              <a:t>Statement 4</a:t>
            </a:r>
            <a:r>
              <a:rPr lang="en-US" sz="2000" i="1">
                <a:effectLst/>
                <a:latin typeface="+mj-lt"/>
                <a:ea typeface="Calibri" panose="020F0502020204030204" pitchFamily="34" charset="0"/>
                <a:cs typeface="OpenSans-Italic"/>
              </a:rPr>
              <a:t>: “Registering my (foster) child in a sports club is a good way to make my child more resilient to future racist experiences.”</a:t>
            </a:r>
            <a:endParaRPr lang="en-BE" sz="2000">
              <a:effectLst/>
              <a:latin typeface="+mj-lt"/>
              <a:ea typeface="Calibri" panose="020F0502020204030204" pitchFamily="34" charset="0"/>
              <a:cs typeface="OpenSans-Italic"/>
            </a:endParaRPr>
          </a:p>
          <a:p>
            <a:pPr marL="342900" indent="-342900">
              <a:lnSpc>
                <a:spcPct val="107000"/>
              </a:lnSpc>
              <a:buSzPts val="1000"/>
            </a:pPr>
            <a:r>
              <a:rPr lang="en-US" sz="2000" b="1" i="1">
                <a:effectLst/>
                <a:latin typeface="+mj-lt"/>
                <a:ea typeface="Calibri" panose="020F0502020204030204" pitchFamily="34" charset="0"/>
                <a:cs typeface="OpenSans-Italic"/>
              </a:rPr>
              <a:t>Statement 5</a:t>
            </a:r>
            <a:r>
              <a:rPr lang="en-US" sz="2000" i="1">
                <a:effectLst/>
                <a:latin typeface="+mj-lt"/>
                <a:ea typeface="Calibri" panose="020F0502020204030204" pitchFamily="34" charset="0"/>
                <a:cs typeface="OpenSans-Italic"/>
              </a:rPr>
              <a:t>: “Everyone has prejudices, but that doesn't make them racist.”</a:t>
            </a:r>
            <a:endParaRPr lang="en-BE" sz="2000">
              <a:effectLst/>
              <a:latin typeface="+mj-lt"/>
              <a:ea typeface="Calibri" panose="020F0502020204030204" pitchFamily="34" charset="0"/>
              <a:cs typeface="OpenSans-Italic"/>
            </a:endParaRPr>
          </a:p>
        </p:txBody>
      </p:sp>
    </p:spTree>
    <p:extLst>
      <p:ext uri="{BB962C8B-B14F-4D97-AF65-F5344CB8AC3E}">
        <p14:creationId xmlns:p14="http://schemas.microsoft.com/office/powerpoint/2010/main" val="37839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1000"/>
                                        <p:tgtEl>
                                          <p:spTgt spid="9">
                                            <p:txEl>
                                              <p:pRg st="2" end="2"/>
                                            </p:txEl>
                                          </p:spTgt>
                                        </p:tgtEl>
                                      </p:cBhvr>
                                    </p:animEffect>
                                    <p:anim calcmode="lin" valueType="num">
                                      <p:cBhvr>
                                        <p:cTn id="1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down)">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circle(in)">
                                      <p:cBhvr>
                                        <p:cTn id="3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31</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1804758"/>
            <a:ext cx="10871062" cy="477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3.3. Reacting to racism: statement exercise</a:t>
            </a:r>
            <a:endParaRPr lang="nl-BE" sz="2000" b="1" i="1">
              <a:latin typeface="+mj-lt"/>
              <a:ea typeface="ヒラギノ角ゴ Pro W3"/>
              <a:cs typeface="Open Sans"/>
            </a:endParaRPr>
          </a:p>
          <a:p>
            <a:pPr marL="342900" lvl="0" indent="-342900">
              <a:lnSpc>
                <a:spcPct val="107000"/>
              </a:lnSpc>
              <a:buSzPts val="1000"/>
              <a:buFont typeface="Symbol" panose="05050102010706020507" pitchFamily="18" charset="2"/>
              <a:buChar char=""/>
            </a:pPr>
            <a:r>
              <a:rPr lang="en-US" sz="2000" b="1" i="1">
                <a:effectLst/>
                <a:latin typeface="+mj-lt"/>
                <a:ea typeface="Calibri" panose="020F0502020204030204" pitchFamily="34" charset="0"/>
                <a:cs typeface="OpenSans-Italic"/>
              </a:rPr>
              <a:t>Statement 6</a:t>
            </a:r>
            <a:r>
              <a:rPr lang="en-US" sz="2000" i="1">
                <a:effectLst/>
                <a:latin typeface="+mj-lt"/>
                <a:ea typeface="Calibri" panose="020F0502020204030204" pitchFamily="34" charset="0"/>
                <a:cs typeface="OpenSans-Italic"/>
              </a:rPr>
              <a:t>: “The way I react to racism as a parent is actually not how I want my (foster) child to react to racism.”</a:t>
            </a:r>
            <a:endParaRPr lang="en-BE" sz="2000">
              <a:effectLst/>
              <a:latin typeface="+mj-lt"/>
              <a:ea typeface="Calibri" panose="020F0502020204030204" pitchFamily="34" charset="0"/>
              <a:cs typeface="OpenSans-Italic"/>
            </a:endParaRPr>
          </a:p>
          <a:p>
            <a:pPr marL="342900" lvl="0" indent="-342900">
              <a:lnSpc>
                <a:spcPct val="107000"/>
              </a:lnSpc>
              <a:buSzPts val="1000"/>
              <a:buFont typeface="Symbol" panose="05050102010706020507" pitchFamily="18" charset="2"/>
              <a:buChar char=""/>
            </a:pPr>
            <a:r>
              <a:rPr lang="en-US" sz="2000" b="1" i="1">
                <a:effectLst/>
                <a:latin typeface="+mj-lt"/>
                <a:ea typeface="Calibri" panose="020F0502020204030204" pitchFamily="34" charset="0"/>
                <a:cs typeface="OpenSans-Italic"/>
              </a:rPr>
              <a:t>Statement 7</a:t>
            </a:r>
            <a:r>
              <a:rPr lang="en-US" sz="2000" i="1">
                <a:effectLst/>
                <a:latin typeface="+mj-lt"/>
                <a:ea typeface="Calibri" panose="020F0502020204030204" pitchFamily="34" charset="0"/>
                <a:cs typeface="OpenSans-Italic"/>
              </a:rPr>
              <a:t>: “I do not file a complaint against racism and discrimination, because it makes no sense.”</a:t>
            </a:r>
            <a:endParaRPr lang="en-BE" sz="2000">
              <a:effectLst/>
              <a:latin typeface="+mj-lt"/>
              <a:ea typeface="Calibri" panose="020F0502020204030204" pitchFamily="34" charset="0"/>
              <a:cs typeface="OpenSans-Italic"/>
            </a:endParaRPr>
          </a:p>
          <a:p>
            <a:pPr marL="342900" lvl="0" indent="-342900">
              <a:lnSpc>
                <a:spcPct val="107000"/>
              </a:lnSpc>
              <a:buSzPts val="1000"/>
              <a:buFont typeface="Symbol" panose="05050102010706020507" pitchFamily="18" charset="2"/>
              <a:buChar char=""/>
            </a:pPr>
            <a:r>
              <a:rPr lang="en-US" sz="2000" b="1" i="1">
                <a:effectLst/>
                <a:latin typeface="+mj-lt"/>
                <a:ea typeface="Calibri" panose="020F0502020204030204" pitchFamily="34" charset="0"/>
                <a:cs typeface="OpenSans-Italic"/>
              </a:rPr>
              <a:t>Statement 8</a:t>
            </a:r>
            <a:r>
              <a:rPr lang="en-US" sz="2000" i="1">
                <a:effectLst/>
                <a:latin typeface="+mj-lt"/>
                <a:ea typeface="Calibri" panose="020F0502020204030204" pitchFamily="34" charset="0"/>
                <a:cs typeface="OpenSans-Italic"/>
              </a:rPr>
              <a:t>: “My (foster) child has been a victim of racism at school. After listening to him, I immediately call the parents of the child who aggressed him and yell at them.”</a:t>
            </a:r>
            <a:endParaRPr lang="en-BE" sz="2000">
              <a:effectLst/>
              <a:latin typeface="+mj-lt"/>
              <a:ea typeface="Calibri" panose="020F0502020204030204" pitchFamily="34" charset="0"/>
              <a:cs typeface="OpenSans-Italic"/>
            </a:endParaRPr>
          </a:p>
          <a:p>
            <a:pPr marL="342900" lvl="0" indent="-342900">
              <a:lnSpc>
                <a:spcPct val="107000"/>
              </a:lnSpc>
              <a:buSzPts val="1000"/>
              <a:buFont typeface="Symbol" panose="05050102010706020507" pitchFamily="18" charset="2"/>
              <a:buChar char=""/>
            </a:pPr>
            <a:r>
              <a:rPr lang="en-US" sz="2000" b="1" i="1">
                <a:effectLst/>
                <a:latin typeface="+mj-lt"/>
                <a:ea typeface="Calibri" panose="020F0502020204030204" pitchFamily="34" charset="0"/>
                <a:cs typeface="OpenSans-Italic"/>
              </a:rPr>
              <a:t>Statement 9</a:t>
            </a:r>
            <a:r>
              <a:rPr lang="en-US" sz="2000" i="1">
                <a:effectLst/>
                <a:latin typeface="+mj-lt"/>
                <a:ea typeface="Calibri" panose="020F0502020204030204" pitchFamily="34" charset="0"/>
                <a:cs typeface="OpenSans-Italic"/>
              </a:rPr>
              <a:t>: “I think it is important that my (foster) child has positive role models, who themselves also have a migration background.”</a:t>
            </a:r>
            <a:endParaRPr lang="en-BE" sz="2000">
              <a:effectLst/>
              <a:latin typeface="+mj-lt"/>
              <a:ea typeface="Calibri" panose="020F0502020204030204" pitchFamily="34" charset="0"/>
              <a:cs typeface="OpenSans-Italic"/>
            </a:endParaRPr>
          </a:p>
          <a:p>
            <a:pPr marL="342900" lvl="0" indent="-342900">
              <a:lnSpc>
                <a:spcPct val="107000"/>
              </a:lnSpc>
              <a:spcAft>
                <a:spcPts val="800"/>
              </a:spcAft>
              <a:buSzPts val="1000"/>
              <a:buFont typeface="Symbol" panose="05050102010706020507" pitchFamily="18" charset="2"/>
              <a:buChar char=""/>
            </a:pPr>
            <a:r>
              <a:rPr lang="en-US" sz="2000" b="1" i="1">
                <a:effectLst/>
                <a:latin typeface="+mj-lt"/>
                <a:ea typeface="Calibri" panose="020F0502020204030204" pitchFamily="34" charset="0"/>
                <a:cs typeface="OpenSans-Italic"/>
              </a:rPr>
              <a:t>Statement 10</a:t>
            </a:r>
            <a:r>
              <a:rPr lang="en-US" sz="2000" i="1">
                <a:effectLst/>
                <a:latin typeface="+mj-lt"/>
                <a:ea typeface="Calibri" panose="020F0502020204030204" pitchFamily="34" charset="0"/>
                <a:cs typeface="OpenSans-Italic"/>
              </a:rPr>
              <a:t>: “My foster child decides to take distance of her cultural habits, she doesn’t want to go to the mosque anymore</a:t>
            </a:r>
            <a:r>
              <a:rPr lang="en-US" sz="2000" i="1">
                <a:latin typeface="+mj-lt"/>
                <a:ea typeface="Calibri" panose="020F0502020204030204" pitchFamily="34" charset="0"/>
                <a:cs typeface="OpenSans-Italic"/>
              </a:rPr>
              <a:t> or </a:t>
            </a:r>
            <a:r>
              <a:rPr lang="en-US" sz="2000" i="1">
                <a:effectLst/>
                <a:latin typeface="+mj-lt"/>
                <a:ea typeface="Calibri" panose="020F0502020204030204" pitchFamily="34" charset="0"/>
                <a:cs typeface="OpenSans-Italic"/>
              </a:rPr>
              <a:t>speak her language in public. I decide to force her to continue with it.”</a:t>
            </a:r>
            <a:endParaRPr lang="nl-BE" sz="2000" u="none" strike="noStrike">
              <a:solidFill>
                <a:srgbClr val="000000"/>
              </a:solidFill>
              <a:effectLst/>
              <a:uFill>
                <a:solidFill>
                  <a:srgbClr val="000000"/>
                </a:solidFill>
              </a:uFill>
              <a:latin typeface="+mj-lt"/>
              <a:ea typeface="Calibri" panose="020F0502020204030204" pitchFamily="34" charset="0"/>
              <a:cs typeface="Calibri Light" panose="020F0302020204030204" pitchFamily="34" charset="0"/>
            </a:endParaRPr>
          </a:p>
          <a:p>
            <a:pPr marL="342900" marR="32385" lvl="0" indent="-342900" algn="just" fontAlgn="base">
              <a:lnSpc>
                <a:spcPct val="103000"/>
              </a:lnSpc>
              <a:spcAft>
                <a:spcPts val="235"/>
              </a:spcAft>
              <a:buClr>
                <a:srgbClr val="000000"/>
              </a:buClr>
              <a:buSzPts val="1100"/>
              <a:buFont typeface="Arial" panose="020B0604020202020204" pitchFamily="34" charset="0"/>
              <a:buChar char="•"/>
            </a:pPr>
            <a:endParaRPr lang="nl-BE" sz="2000" u="none" strike="noStrike">
              <a:effectLst/>
              <a:uFill>
                <a:solidFill>
                  <a:srgbClr val="000000"/>
                </a:solidFill>
              </a:uFill>
              <a:ea typeface="Arial" panose="020B0604020202020204" pitchFamily="34" charset="0"/>
              <a:cs typeface="Calibri Light" panose="020F0302020204030204" pitchFamily="34" charset="0"/>
            </a:endParaRPr>
          </a:p>
        </p:txBody>
      </p:sp>
    </p:spTree>
    <p:extLst>
      <p:ext uri="{BB962C8B-B14F-4D97-AF65-F5344CB8AC3E}">
        <p14:creationId xmlns:p14="http://schemas.microsoft.com/office/powerpoint/2010/main" val="1471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down)">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32</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1779993"/>
            <a:ext cx="10315702" cy="428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3.4. Reacting to racism: Prevention – building resilience</a:t>
            </a:r>
            <a:endParaRPr lang="nl-BE" altLang="fr-FR" sz="1400" b="1">
              <a:solidFill>
                <a:schemeClr val="tx2"/>
              </a:solidFill>
              <a:latin typeface="+mn-lt"/>
              <a:ea typeface="ヒラギノ角ゴ Pro W3"/>
              <a:cs typeface="Open Sans"/>
            </a:endParaRPr>
          </a:p>
          <a:p>
            <a:pPr marL="722313" indent="-449263">
              <a:lnSpc>
                <a:spcPct val="100000"/>
              </a:lnSpc>
              <a:spcBef>
                <a:spcPts val="0"/>
              </a:spcBef>
              <a:spcAft>
                <a:spcPts val="1800"/>
              </a:spcAft>
              <a:buNone/>
            </a:pPr>
            <a:r>
              <a:rPr lang="en-US" altLang="fr-FR" sz="2400">
                <a:latin typeface="+mn-lt"/>
                <a:ea typeface="ヒラギノ角ゴ Pro W3"/>
                <a:cs typeface="Open Sans"/>
              </a:rPr>
              <a:t>•	</a:t>
            </a:r>
            <a:r>
              <a:rPr lang="en-US" altLang="fr-FR" sz="2400">
                <a:latin typeface="+mj-lt"/>
                <a:ea typeface="ヒラギノ角ゴ Pro W3"/>
                <a:cs typeface="Open Sans"/>
              </a:rPr>
              <a:t>Resilience is the power to </a:t>
            </a:r>
            <a:r>
              <a:rPr lang="en-US" altLang="fr-FR" sz="2400" b="1">
                <a:latin typeface="+mj-lt"/>
                <a:ea typeface="ヒラギノ角ゴ Pro W3"/>
                <a:cs typeface="Open Sans"/>
              </a:rPr>
              <a:t>successfully deal </a:t>
            </a:r>
            <a:r>
              <a:rPr lang="en-US" altLang="fr-FR" sz="2400">
                <a:latin typeface="+mj-lt"/>
                <a:ea typeface="ヒラギノ角ゴ Pro W3"/>
                <a:cs typeface="Open Sans"/>
              </a:rPr>
              <a:t>with stress and adversity.</a:t>
            </a:r>
          </a:p>
          <a:p>
            <a:pPr marL="722313" indent="-449263">
              <a:lnSpc>
                <a:spcPct val="100000"/>
              </a:lnSpc>
              <a:spcBef>
                <a:spcPts val="0"/>
              </a:spcBef>
              <a:spcAft>
                <a:spcPts val="1800"/>
              </a:spcAft>
              <a:buNone/>
            </a:pPr>
            <a:r>
              <a:rPr lang="en-US" altLang="fr-FR" sz="2400">
                <a:latin typeface="+mj-lt"/>
                <a:ea typeface="ヒラギノ角ゴ Pro W3"/>
                <a:cs typeface="Open Sans"/>
              </a:rPr>
              <a:t>•	Resilience provides </a:t>
            </a:r>
            <a:r>
              <a:rPr lang="en-US" altLang="fr-FR" sz="2400" b="1">
                <a:latin typeface="+mj-lt"/>
                <a:ea typeface="ヒラギノ角ゴ Pro W3"/>
                <a:cs typeface="Open Sans"/>
              </a:rPr>
              <a:t>a buffer </a:t>
            </a:r>
            <a:r>
              <a:rPr lang="en-US" altLang="fr-FR" sz="2400">
                <a:latin typeface="+mj-lt"/>
                <a:ea typeface="ヒラギノ角ゴ Pro W3"/>
                <a:cs typeface="Open Sans"/>
              </a:rPr>
              <a:t>against the</a:t>
            </a:r>
            <a:br>
              <a:rPr lang="en-US" altLang="fr-FR" sz="2400">
                <a:latin typeface="+mj-lt"/>
                <a:ea typeface="ヒラギノ角ゴ Pro W3"/>
                <a:cs typeface="Open Sans"/>
              </a:rPr>
            </a:br>
            <a:r>
              <a:rPr lang="en-US" altLang="fr-FR" sz="2400">
                <a:latin typeface="+mj-lt"/>
                <a:ea typeface="ヒラギノ角ゴ Pro W3"/>
                <a:cs typeface="Open Sans"/>
              </a:rPr>
              <a:t>negative impact of racism on a person, on </a:t>
            </a:r>
            <a:br>
              <a:rPr lang="en-US" altLang="fr-FR" sz="2400">
                <a:latin typeface="+mj-lt"/>
                <a:ea typeface="ヒラギノ角ゴ Pro W3"/>
                <a:cs typeface="Open Sans"/>
              </a:rPr>
            </a:br>
            <a:r>
              <a:rPr lang="en-US" altLang="fr-FR" sz="2400">
                <a:latin typeface="+mj-lt"/>
                <a:ea typeface="ヒラギノ角ゴ Pro W3"/>
                <a:cs typeface="Open Sans"/>
              </a:rPr>
              <a:t>their well-being and their future prospects.</a:t>
            </a:r>
          </a:p>
          <a:p>
            <a:pPr marL="722313" indent="-449263">
              <a:lnSpc>
                <a:spcPct val="100000"/>
              </a:lnSpc>
              <a:spcBef>
                <a:spcPts val="0"/>
              </a:spcBef>
              <a:spcAft>
                <a:spcPts val="1800"/>
              </a:spcAft>
              <a:buNone/>
            </a:pPr>
            <a:r>
              <a:rPr lang="en-US" altLang="fr-FR" sz="2400">
                <a:latin typeface="+mj-lt"/>
                <a:ea typeface="ヒラギノ角ゴ Pro W3"/>
                <a:cs typeface="Open Sans"/>
              </a:rPr>
              <a:t>•	Building resilience is part of a person’s </a:t>
            </a:r>
            <a:br>
              <a:rPr lang="en-US" altLang="fr-FR" sz="2400">
                <a:latin typeface="+mj-lt"/>
                <a:ea typeface="ヒラギノ角ゴ Pro W3"/>
                <a:cs typeface="Open Sans"/>
              </a:rPr>
            </a:br>
            <a:r>
              <a:rPr lang="en-US" altLang="fr-FR" sz="2400" b="1">
                <a:latin typeface="+mj-lt"/>
                <a:ea typeface="ヒラギノ角ゴ Pro W3"/>
                <a:cs typeface="Open Sans"/>
              </a:rPr>
              <a:t>development</a:t>
            </a:r>
            <a:r>
              <a:rPr lang="en-US" altLang="fr-FR" sz="2400">
                <a:latin typeface="+mj-lt"/>
                <a:ea typeface="ヒラギノ角ゴ Pro W3"/>
                <a:cs typeface="Open Sans"/>
              </a:rPr>
              <a:t>, especially linked to childhood </a:t>
            </a:r>
            <a:br>
              <a:rPr lang="en-US" altLang="fr-FR" sz="2400">
                <a:latin typeface="+mj-lt"/>
                <a:ea typeface="ヒラギノ角ゴ Pro W3"/>
                <a:cs typeface="Open Sans"/>
              </a:rPr>
            </a:br>
            <a:r>
              <a:rPr lang="en-US" altLang="fr-FR" sz="2400">
                <a:latin typeface="+mj-lt"/>
                <a:ea typeface="ヒラギノ角ゴ Pro W3"/>
                <a:cs typeface="Open Sans"/>
              </a:rPr>
              <a:t>and adolescence.</a:t>
            </a:r>
          </a:p>
          <a:p>
            <a:pPr marL="722313" indent="-449263">
              <a:lnSpc>
                <a:spcPct val="100000"/>
              </a:lnSpc>
              <a:spcBef>
                <a:spcPts val="0"/>
              </a:spcBef>
              <a:spcAft>
                <a:spcPts val="1800"/>
              </a:spcAft>
              <a:buNone/>
            </a:pPr>
            <a:r>
              <a:rPr lang="en-US" altLang="fr-FR" sz="2400">
                <a:latin typeface="+mj-lt"/>
                <a:ea typeface="ヒラギノ角ゴ Pro W3"/>
                <a:cs typeface="Open Sans"/>
              </a:rPr>
              <a:t>•	Resilience makes the wound that racism strikes less deep.</a:t>
            </a:r>
          </a:p>
        </p:txBody>
      </p:sp>
      <p:pic>
        <p:nvPicPr>
          <p:cNvPr id="4098" name="Picture 2" descr="What Is Resilience, and Can It Help Us Bounce Back From This? | SELF">
            <a:extLst>
              <a:ext uri="{FF2B5EF4-FFF2-40B4-BE49-F238E27FC236}">
                <a16:creationId xmlns:a16="http://schemas.microsoft.com/office/drawing/2014/main" id="{8CFBAEEB-06B5-D45F-4160-EFAE92674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682" y="3011905"/>
            <a:ext cx="4722895" cy="236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8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33</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1766416"/>
            <a:ext cx="10315702"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3.4. Reacting to racism: Prevention – building resilience</a:t>
            </a:r>
            <a:endParaRPr lang="nl-BE" altLang="fr-FR" sz="1400" b="1">
              <a:solidFill>
                <a:schemeClr val="tx2"/>
              </a:solidFill>
              <a:latin typeface="+mn-lt"/>
              <a:ea typeface="ヒラギノ角ゴ Pro W3"/>
              <a:cs typeface="Open Sans"/>
            </a:endParaRPr>
          </a:p>
          <a:p>
            <a:pPr marL="722313" indent="-449263">
              <a:lnSpc>
                <a:spcPct val="100000"/>
              </a:lnSpc>
              <a:spcBef>
                <a:spcPts val="0"/>
              </a:spcBef>
              <a:buNone/>
            </a:pPr>
            <a:r>
              <a:rPr lang="en-US" altLang="fr-FR" sz="2400">
                <a:latin typeface="+mj-lt"/>
                <a:ea typeface="ヒラギノ角ゴ Pro W3"/>
                <a:cs typeface="Open Sans"/>
              </a:rPr>
              <a:t>Resilience is: </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respecting yourself;</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daring to express your own opinion;</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taking others into account;</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say ‘no’;</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control yourself;</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deal with peer pressure;</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recognize and name your own feelings;</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recognize and indicate your own limits;</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adopt a self-assured body posture;</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feel self-confident;</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rely on yourself;</a:t>
            </a:r>
          </a:p>
          <a:p>
            <a:pPr marL="1074738" indent="-273050">
              <a:lnSpc>
                <a:spcPct val="100000"/>
              </a:lnSpc>
              <a:spcBef>
                <a:spcPts val="0"/>
              </a:spcBef>
              <a:buFont typeface="Courier New" panose="02070309020205020404" pitchFamily="49" charset="0"/>
              <a:buChar char="o"/>
            </a:pPr>
            <a:r>
              <a:rPr lang="en-US" altLang="fr-FR" sz="1800">
                <a:latin typeface="+mj-lt"/>
                <a:ea typeface="ヒラギノ角ゴ Pro W3"/>
                <a:cs typeface="Open Sans"/>
              </a:rPr>
              <a:t>being able to ask for and give help when necessary.</a:t>
            </a:r>
          </a:p>
        </p:txBody>
      </p:sp>
      <p:pic>
        <p:nvPicPr>
          <p:cNvPr id="5122" name="Picture 2" descr="Blog: Building resilience in COVID-19 times — People Matters">
            <a:extLst>
              <a:ext uri="{FF2B5EF4-FFF2-40B4-BE49-F238E27FC236}">
                <a16:creationId xmlns:a16="http://schemas.microsoft.com/office/drawing/2014/main" id="{D50830C2-D523-8CD0-2E49-E58987025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315" y="2759882"/>
            <a:ext cx="5077325" cy="285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10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34</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1868651"/>
            <a:ext cx="11325893" cy="426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dirty="0">
                <a:solidFill>
                  <a:schemeClr val="tx2"/>
                </a:solidFill>
                <a:latin typeface="+mn-lt"/>
                <a:ea typeface="ヒラギノ角ゴ Pro W3"/>
                <a:cs typeface="Open Sans"/>
              </a:rPr>
              <a:t>3.4. Reacting to racism: Prevention – building resilience</a:t>
            </a:r>
            <a:endParaRPr lang="nl-BE" altLang="fr-FR" sz="1400" b="1" dirty="0">
              <a:solidFill>
                <a:schemeClr val="tx2"/>
              </a:solidFill>
              <a:latin typeface="+mn-lt"/>
              <a:ea typeface="ヒラギノ角ゴ Pro W3"/>
              <a:cs typeface="Open Sans"/>
            </a:endParaRPr>
          </a:p>
          <a:p>
            <a:pPr marL="722313" indent="-449263">
              <a:lnSpc>
                <a:spcPct val="100000"/>
              </a:lnSpc>
              <a:spcBef>
                <a:spcPts val="0"/>
              </a:spcBef>
              <a:buNone/>
            </a:pPr>
            <a:r>
              <a:rPr lang="en-US" altLang="fr-FR" sz="2400" b="1" dirty="0">
                <a:latin typeface="+mj-lt"/>
                <a:ea typeface="ヒラギノ角ゴ Pro W3"/>
                <a:cs typeface="Open Sans"/>
              </a:rPr>
              <a:t>Having a supportive environment</a:t>
            </a:r>
          </a:p>
          <a:p>
            <a:pPr marL="722313" indent="-449263">
              <a:lnSpc>
                <a:spcPct val="100000"/>
              </a:lnSpc>
              <a:spcBef>
                <a:spcPts val="0"/>
              </a:spcBef>
              <a:buNone/>
            </a:pPr>
            <a:endParaRPr lang="en-US" altLang="fr-FR" sz="1600" b="1" dirty="0">
              <a:latin typeface="+mj-lt"/>
              <a:ea typeface="ヒラギノ角ゴ Pro W3"/>
              <a:cs typeface="Open Sans"/>
            </a:endParaRPr>
          </a:p>
          <a:p>
            <a:pPr marL="722313" indent="-449263">
              <a:lnSpc>
                <a:spcPct val="100000"/>
              </a:lnSpc>
              <a:spcBef>
                <a:spcPts val="0"/>
              </a:spcBef>
              <a:spcAft>
                <a:spcPts val="600"/>
              </a:spcAft>
              <a:buNone/>
            </a:pPr>
            <a:r>
              <a:rPr lang="en-US" altLang="fr-FR" sz="2400" dirty="0">
                <a:latin typeface="+mj-lt"/>
                <a:ea typeface="ヒラギノ角ゴ Pro W3"/>
                <a:cs typeface="Open Sans"/>
              </a:rPr>
              <a:t>•	A strong relationship with (foster) parents, a relationship of trust and positive overall development.</a:t>
            </a:r>
          </a:p>
          <a:p>
            <a:pPr marL="722313" indent="-449263">
              <a:lnSpc>
                <a:spcPct val="100000"/>
              </a:lnSpc>
              <a:spcBef>
                <a:spcPts val="0"/>
              </a:spcBef>
              <a:spcAft>
                <a:spcPts val="600"/>
              </a:spcAft>
              <a:buNone/>
            </a:pPr>
            <a:r>
              <a:rPr lang="en-US" altLang="fr-FR" sz="2400" dirty="0">
                <a:latin typeface="+mj-lt"/>
                <a:ea typeface="ヒラギノ角ゴ Pro W3"/>
                <a:cs typeface="Open Sans"/>
              </a:rPr>
              <a:t>•	Good and open communication in a positive (family) climate.</a:t>
            </a:r>
          </a:p>
          <a:p>
            <a:pPr marL="722313" indent="-449263">
              <a:lnSpc>
                <a:spcPct val="100000"/>
              </a:lnSpc>
              <a:spcBef>
                <a:spcPts val="0"/>
              </a:spcBef>
              <a:spcAft>
                <a:spcPts val="600"/>
              </a:spcAft>
              <a:buNone/>
            </a:pPr>
            <a:r>
              <a:rPr lang="en-US" altLang="fr-FR" sz="2400" dirty="0">
                <a:latin typeface="+mj-lt"/>
                <a:ea typeface="ヒラギノ角ゴ Pro W3"/>
                <a:cs typeface="Open Sans"/>
              </a:rPr>
              <a:t>•	Create safe networks where UMC do not experience racism and can talk freely.</a:t>
            </a:r>
          </a:p>
          <a:p>
            <a:pPr marL="722313" indent="-449263">
              <a:lnSpc>
                <a:spcPct val="100000"/>
              </a:lnSpc>
              <a:spcBef>
                <a:spcPts val="0"/>
              </a:spcBef>
              <a:spcAft>
                <a:spcPts val="600"/>
              </a:spcAft>
              <a:buNone/>
            </a:pPr>
            <a:r>
              <a:rPr lang="en-US" altLang="fr-FR" sz="2400" dirty="0">
                <a:latin typeface="+mj-lt"/>
                <a:ea typeface="ヒラギノ角ゴ Pro W3"/>
                <a:cs typeface="Open Sans"/>
              </a:rPr>
              <a:t>•	Support from broad network of foster care supervisors, teachers, youth leaders, peers, etc. </a:t>
            </a:r>
          </a:p>
          <a:p>
            <a:pPr marL="722313" indent="-449263">
              <a:lnSpc>
                <a:spcPct val="100000"/>
              </a:lnSpc>
              <a:spcBef>
                <a:spcPts val="0"/>
              </a:spcBef>
              <a:spcAft>
                <a:spcPts val="600"/>
              </a:spcAft>
              <a:buNone/>
            </a:pPr>
            <a:r>
              <a:rPr lang="en-US" altLang="fr-FR" sz="2400" dirty="0">
                <a:latin typeface="+mj-lt"/>
                <a:ea typeface="ヒラギノ角ゴ Pro W3"/>
                <a:cs typeface="Open Sans"/>
              </a:rPr>
              <a:t>•	Participate in fun leisure activities with peers.</a:t>
            </a:r>
            <a:endParaRPr lang="en-US" altLang="fr-FR" sz="1800" dirty="0">
              <a:latin typeface="+mj-lt"/>
              <a:ea typeface="ヒラギノ角ゴ Pro W3"/>
              <a:cs typeface="Open Sans"/>
            </a:endParaRPr>
          </a:p>
        </p:txBody>
      </p:sp>
    </p:spTree>
    <p:extLst>
      <p:ext uri="{BB962C8B-B14F-4D97-AF65-F5344CB8AC3E}">
        <p14:creationId xmlns:p14="http://schemas.microsoft.com/office/powerpoint/2010/main" val="3352685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dirty="0">
                <a:solidFill>
                  <a:schemeClr val="bg2"/>
                </a:solidFill>
                <a:latin typeface="Open Sans"/>
                <a:ea typeface="ヒラギノ角ゴ Pro W3"/>
                <a:cs typeface="Open Sans"/>
              </a:rPr>
              <a:t>3.	Dealing with racism</a:t>
            </a:r>
            <a:endParaRPr lang="en-US" altLang="fr-FR" sz="3600" b="1" dirty="0">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35</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1825880"/>
            <a:ext cx="11325893" cy="468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dirty="0">
                <a:solidFill>
                  <a:schemeClr val="tx2"/>
                </a:solidFill>
                <a:latin typeface="+mn-lt"/>
                <a:ea typeface="ヒラギノ角ゴ Pro W3"/>
                <a:cs typeface="Open Sans"/>
              </a:rPr>
              <a:t>3.4. Reacting to racism: Prevention – building resilience</a:t>
            </a:r>
            <a:endParaRPr lang="en-US" altLang="fr-FR" sz="1400" b="1" dirty="0">
              <a:solidFill>
                <a:schemeClr val="tx2"/>
              </a:solidFill>
              <a:latin typeface="+mn-lt"/>
              <a:ea typeface="ヒラギノ角ゴ Pro W3"/>
              <a:cs typeface="Open Sans"/>
            </a:endParaRPr>
          </a:p>
          <a:p>
            <a:pPr marL="722313" indent="-449263">
              <a:lnSpc>
                <a:spcPct val="100000"/>
              </a:lnSpc>
              <a:spcBef>
                <a:spcPts val="0"/>
              </a:spcBef>
              <a:buNone/>
            </a:pPr>
            <a:r>
              <a:rPr lang="en-US" altLang="fr-FR" sz="2400" b="1" dirty="0">
                <a:latin typeface="+mj-lt"/>
                <a:ea typeface="ヒラギノ角ゴ Pro W3"/>
                <a:cs typeface="Open Sans"/>
              </a:rPr>
              <a:t>Developing a positive identity</a:t>
            </a:r>
          </a:p>
          <a:p>
            <a:pPr marL="722313" indent="-449263">
              <a:lnSpc>
                <a:spcPct val="100000"/>
              </a:lnSpc>
              <a:spcBef>
                <a:spcPts val="0"/>
              </a:spcBef>
              <a:buNone/>
            </a:pPr>
            <a:endParaRPr lang="en-US" altLang="fr-FR" sz="1600" b="1" dirty="0">
              <a:latin typeface="+mj-lt"/>
              <a:ea typeface="ヒラギノ角ゴ Pro W3"/>
              <a:cs typeface="Open Sans"/>
            </a:endParaRPr>
          </a:p>
          <a:p>
            <a:pPr marL="722313" indent="-449263">
              <a:lnSpc>
                <a:spcPct val="100000"/>
              </a:lnSpc>
              <a:spcBef>
                <a:spcPts val="0"/>
              </a:spcBef>
              <a:spcAft>
                <a:spcPts val="600"/>
              </a:spcAft>
              <a:buNone/>
            </a:pPr>
            <a:r>
              <a:rPr lang="en-US" altLang="fr-FR" sz="2400" dirty="0">
                <a:latin typeface="+mj-lt"/>
                <a:ea typeface="ヒラギノ角ゴ Pro W3"/>
                <a:cs typeface="Open Sans"/>
              </a:rPr>
              <a:t>•	</a:t>
            </a:r>
            <a:r>
              <a:rPr lang="en-US" altLang="fr-FR" sz="2000" dirty="0">
                <a:latin typeface="+mj-lt"/>
                <a:ea typeface="ヒラギノ角ゴ Pro W3"/>
                <a:cs typeface="Open Sans"/>
              </a:rPr>
              <a:t>Positive identity limits the impact of racism.</a:t>
            </a:r>
          </a:p>
          <a:p>
            <a:pPr marL="722313" indent="-449263">
              <a:lnSpc>
                <a:spcPct val="100000"/>
              </a:lnSpc>
              <a:spcBef>
                <a:spcPts val="0"/>
              </a:spcBef>
              <a:spcAft>
                <a:spcPts val="600"/>
              </a:spcAft>
              <a:buNone/>
            </a:pPr>
            <a:r>
              <a:rPr lang="en-US" altLang="fr-FR" sz="2000" dirty="0">
                <a:latin typeface="+mj-lt"/>
                <a:ea typeface="ヒラギノ角ゴ Pro W3"/>
                <a:cs typeface="Open Sans"/>
              </a:rPr>
              <a:t>•	Believe in the UMC as a source of resilience.</a:t>
            </a:r>
          </a:p>
          <a:p>
            <a:pPr marL="722313" indent="-449263">
              <a:lnSpc>
                <a:spcPct val="100000"/>
              </a:lnSpc>
              <a:spcBef>
                <a:spcPts val="0"/>
              </a:spcBef>
              <a:spcAft>
                <a:spcPts val="600"/>
              </a:spcAft>
              <a:buNone/>
            </a:pPr>
            <a:r>
              <a:rPr lang="en-US" altLang="fr-FR" sz="2000" dirty="0">
                <a:latin typeface="+mj-lt"/>
                <a:ea typeface="ヒラギノ角ゴ Pro W3"/>
                <a:cs typeface="Open Sans"/>
              </a:rPr>
              <a:t>•	Positive affirmation of the UMC’s cultural baggage (solid ethnic identity).</a:t>
            </a:r>
          </a:p>
          <a:p>
            <a:pPr marL="722313" indent="-449263">
              <a:lnSpc>
                <a:spcPct val="100000"/>
              </a:lnSpc>
              <a:spcBef>
                <a:spcPts val="0"/>
              </a:spcBef>
              <a:spcAft>
                <a:spcPts val="600"/>
              </a:spcAft>
              <a:buNone/>
            </a:pPr>
            <a:r>
              <a:rPr lang="en-US" altLang="fr-FR" sz="2000" dirty="0">
                <a:latin typeface="+mj-lt"/>
                <a:ea typeface="ヒラギノ角ゴ Pro W3"/>
                <a:cs typeface="Open Sans"/>
              </a:rPr>
              <a:t>•	Developing a positive identity can be done through music, religion, language, history.</a:t>
            </a:r>
          </a:p>
          <a:p>
            <a:pPr marL="722313" indent="-449263">
              <a:lnSpc>
                <a:spcPct val="100000"/>
              </a:lnSpc>
              <a:spcBef>
                <a:spcPts val="0"/>
              </a:spcBef>
              <a:spcAft>
                <a:spcPts val="600"/>
              </a:spcAft>
              <a:buNone/>
            </a:pPr>
            <a:r>
              <a:rPr lang="en-US" altLang="fr-FR" sz="2000" dirty="0">
                <a:latin typeface="+mj-lt"/>
                <a:ea typeface="ヒラギノ角ゴ Pro W3"/>
                <a:cs typeface="Open Sans"/>
              </a:rPr>
              <a:t>•	Developing a positive identity is a continuous process.</a:t>
            </a:r>
          </a:p>
          <a:p>
            <a:pPr marL="722313" indent="-449263">
              <a:lnSpc>
                <a:spcPct val="100000"/>
              </a:lnSpc>
              <a:spcBef>
                <a:spcPts val="0"/>
              </a:spcBef>
              <a:spcAft>
                <a:spcPts val="600"/>
              </a:spcAft>
              <a:buNone/>
            </a:pPr>
            <a:r>
              <a:rPr lang="en-US" altLang="fr-FR" sz="2000" dirty="0">
                <a:latin typeface="+mj-lt"/>
                <a:ea typeface="ヒラギノ角ゴ Pro W3"/>
                <a:cs typeface="Open Sans"/>
              </a:rPr>
              <a:t>•	Create a safe space to discuss racism and discrimination: with a supportive network and positive identity it is easier to join white groups. </a:t>
            </a:r>
          </a:p>
          <a:p>
            <a:pPr marL="722313" indent="-449263">
              <a:lnSpc>
                <a:spcPct val="100000"/>
              </a:lnSpc>
              <a:spcBef>
                <a:spcPts val="0"/>
              </a:spcBef>
              <a:spcAft>
                <a:spcPts val="600"/>
              </a:spcAft>
              <a:buNone/>
            </a:pPr>
            <a:r>
              <a:rPr lang="en-US" altLang="fr-FR" sz="2000" dirty="0">
                <a:latin typeface="+mj-lt"/>
                <a:ea typeface="ヒラギノ角ゴ Pro W3"/>
                <a:cs typeface="Open Sans"/>
              </a:rPr>
              <a:t>•	Connect your foster child with positive role models and encourage a positive ethnic identity.</a:t>
            </a:r>
          </a:p>
          <a:p>
            <a:pPr marL="722313" indent="-449263">
              <a:lnSpc>
                <a:spcPct val="100000"/>
              </a:lnSpc>
              <a:spcBef>
                <a:spcPts val="0"/>
              </a:spcBef>
              <a:spcAft>
                <a:spcPts val="600"/>
              </a:spcAft>
              <a:buNone/>
            </a:pPr>
            <a:endParaRPr lang="en-US" altLang="fr-FR" sz="2400" dirty="0">
              <a:latin typeface="+mj-lt"/>
              <a:ea typeface="ヒラギノ角ゴ Pro W3"/>
              <a:cs typeface="Open Sans"/>
            </a:endParaRPr>
          </a:p>
        </p:txBody>
      </p:sp>
    </p:spTree>
    <p:extLst>
      <p:ext uri="{BB962C8B-B14F-4D97-AF65-F5344CB8AC3E}">
        <p14:creationId xmlns:p14="http://schemas.microsoft.com/office/powerpoint/2010/main" val="394780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68FC-DCCB-4929-862C-A09CDEDA5239}"/>
              </a:ext>
            </a:extLst>
          </p:cNvPr>
          <p:cNvSpPr>
            <a:spLocks noGrp="1"/>
          </p:cNvSpPr>
          <p:nvPr>
            <p:ph type="title"/>
          </p:nvPr>
        </p:nvSpPr>
        <p:spPr>
          <a:xfrm>
            <a:off x="838200" y="384518"/>
            <a:ext cx="10515600" cy="1106836"/>
          </a:xfrm>
        </p:spPr>
        <p:txBody>
          <a:bodyPr>
            <a:normAutofit/>
          </a:bodyPr>
          <a:lstStyle/>
          <a:p>
            <a:pPr algn="ctr"/>
            <a:r>
              <a:rPr lang="en-US" sz="3600" dirty="0">
                <a:latin typeface="+mn-lt"/>
              </a:rPr>
              <a:t>Identity</a:t>
            </a:r>
            <a:r>
              <a:rPr lang="en-US" sz="3600" dirty="0"/>
              <a:t> </a:t>
            </a:r>
          </a:p>
        </p:txBody>
      </p:sp>
      <p:sp>
        <p:nvSpPr>
          <p:cNvPr id="3" name="Content Placeholder 2">
            <a:extLst>
              <a:ext uri="{FF2B5EF4-FFF2-40B4-BE49-F238E27FC236}">
                <a16:creationId xmlns:a16="http://schemas.microsoft.com/office/drawing/2014/main" id="{9DFFD0E2-135F-47B6-B933-71468BAF1449}"/>
              </a:ext>
            </a:extLst>
          </p:cNvPr>
          <p:cNvSpPr>
            <a:spLocks noGrp="1"/>
          </p:cNvSpPr>
          <p:nvPr>
            <p:ph sz="half" idx="10"/>
          </p:nvPr>
        </p:nvSpPr>
        <p:spPr>
          <a:xfrm>
            <a:off x="3744797" y="2812982"/>
            <a:ext cx="5161536" cy="686894"/>
          </a:xfrm>
        </p:spPr>
        <p:txBody>
          <a:bodyPr>
            <a:normAutofit/>
          </a:bodyPr>
          <a:lstStyle/>
          <a:p>
            <a:pPr>
              <a:lnSpc>
                <a:spcPct val="150000"/>
              </a:lnSpc>
            </a:pPr>
            <a:r>
              <a:rPr lang="en-US" sz="1600" dirty="0"/>
              <a:t>1.    Who I am, according to myself. </a:t>
            </a:r>
          </a:p>
        </p:txBody>
      </p:sp>
      <p:pic>
        <p:nvPicPr>
          <p:cNvPr id="5" name="Picture 4" descr="A picture containing diagram&#10;&#10;Description automatically generated">
            <a:extLst>
              <a:ext uri="{FF2B5EF4-FFF2-40B4-BE49-F238E27FC236}">
                <a16:creationId xmlns:a16="http://schemas.microsoft.com/office/drawing/2014/main" id="{16A656FD-FAC5-4882-B530-07E33FEEF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23" y="2660543"/>
            <a:ext cx="3066304" cy="2076586"/>
          </a:xfrm>
          <a:prstGeom prst="rect">
            <a:avLst/>
          </a:prstGeom>
        </p:spPr>
      </p:pic>
      <p:sp>
        <p:nvSpPr>
          <p:cNvPr id="6" name="Content Placeholder 2">
            <a:extLst>
              <a:ext uri="{FF2B5EF4-FFF2-40B4-BE49-F238E27FC236}">
                <a16:creationId xmlns:a16="http://schemas.microsoft.com/office/drawing/2014/main" id="{4A9163AC-858D-4BC3-9449-884D9C282280}"/>
              </a:ext>
            </a:extLst>
          </p:cNvPr>
          <p:cNvSpPr txBox="1">
            <a:spLocks/>
          </p:cNvSpPr>
          <p:nvPr/>
        </p:nvSpPr>
        <p:spPr>
          <a:xfrm>
            <a:off x="3744797" y="3332078"/>
            <a:ext cx="5655783" cy="896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600" dirty="0"/>
              <a:t>Interiorized social factors: gender, sexuality, culture, race, nation, age, class and occupation, traditions and traditional roles.</a:t>
            </a:r>
          </a:p>
        </p:txBody>
      </p:sp>
      <p:sp>
        <p:nvSpPr>
          <p:cNvPr id="8" name="Content Placeholder 2">
            <a:extLst>
              <a:ext uri="{FF2B5EF4-FFF2-40B4-BE49-F238E27FC236}">
                <a16:creationId xmlns:a16="http://schemas.microsoft.com/office/drawing/2014/main" id="{C64DA220-CB38-40D7-9731-D0E2963165BA}"/>
              </a:ext>
            </a:extLst>
          </p:cNvPr>
          <p:cNvSpPr txBox="1">
            <a:spLocks/>
          </p:cNvSpPr>
          <p:nvPr/>
        </p:nvSpPr>
        <p:spPr>
          <a:xfrm>
            <a:off x="3744797" y="3956327"/>
            <a:ext cx="5161536" cy="4980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600" dirty="0"/>
              <a:t>3.    How others perceive me.</a:t>
            </a:r>
          </a:p>
        </p:txBody>
      </p:sp>
      <p:sp>
        <p:nvSpPr>
          <p:cNvPr id="4" name="TextBox 3">
            <a:extLst>
              <a:ext uri="{FF2B5EF4-FFF2-40B4-BE49-F238E27FC236}">
                <a16:creationId xmlns:a16="http://schemas.microsoft.com/office/drawing/2014/main" id="{A6D11D9F-69AF-41DE-90E5-36EE67A0B499}"/>
              </a:ext>
            </a:extLst>
          </p:cNvPr>
          <p:cNvSpPr txBox="1"/>
          <p:nvPr/>
        </p:nvSpPr>
        <p:spPr>
          <a:xfrm>
            <a:off x="676835" y="4861401"/>
            <a:ext cx="10442825" cy="1200329"/>
          </a:xfrm>
          <a:prstGeom prst="rect">
            <a:avLst/>
          </a:prstGeom>
          <a:noFill/>
        </p:spPr>
        <p:txBody>
          <a:bodyPr wrap="square" lIns="91440" tIns="45720" rIns="91440" bIns="45720" rtlCol="0" anchor="ctr">
            <a:spAutoFit/>
          </a:bodyPr>
          <a:lstStyle/>
          <a:p>
            <a:pPr marL="285750" indent="-285750" algn="just">
              <a:buFont typeface="Arial" panose="020B0604020202020204" pitchFamily="34" charset="0"/>
              <a:buChar char="•"/>
            </a:pPr>
            <a:r>
              <a:rPr lang="en-US" b="1" dirty="0">
                <a:latin typeface="+mj-lt"/>
              </a:rPr>
              <a:t>Identity is multifaceted: </a:t>
            </a:r>
            <a:r>
              <a:rPr lang="en-US" dirty="0">
                <a:latin typeface="+mj-lt"/>
                <a:cs typeface="Calibri"/>
              </a:rPr>
              <a:t>individuals are composed of different selves (family self, professional self, etc.).</a:t>
            </a:r>
            <a:endParaRPr lang="en-US" dirty="0">
              <a:latin typeface="+mj-lt"/>
              <a:cs typeface="Calibri" panose="020F0502020204030204" pitchFamily="34" charset="0"/>
            </a:endParaRPr>
          </a:p>
          <a:p>
            <a:pPr marL="285750" indent="-285750" algn="just">
              <a:buFont typeface="Arial" panose="020B0604020202020204" pitchFamily="34" charset="0"/>
              <a:buChar char="•"/>
            </a:pPr>
            <a:r>
              <a:rPr lang="en-US" dirty="0">
                <a:latin typeface="+mj-lt"/>
                <a:cs typeface="Calibri"/>
              </a:rPr>
              <a:t>The</a:t>
            </a:r>
            <a:r>
              <a:rPr lang="en-US" b="1" dirty="0">
                <a:latin typeface="+mj-lt"/>
                <a:cs typeface="Calibri"/>
              </a:rPr>
              <a:t> three components </a:t>
            </a:r>
            <a:r>
              <a:rPr lang="en-US" dirty="0">
                <a:latin typeface="+mj-lt"/>
                <a:cs typeface="Calibri"/>
              </a:rPr>
              <a:t>have </a:t>
            </a:r>
            <a:r>
              <a:rPr lang="en-US" b="1" dirty="0">
                <a:latin typeface="+mj-lt"/>
                <a:cs typeface="Calibri"/>
              </a:rPr>
              <a:t>different “weights” in different communities.</a:t>
            </a:r>
            <a:endParaRPr lang="en-US" b="1" dirty="0">
              <a:latin typeface="+mj-lt"/>
              <a:cs typeface="Calibri" panose="020F0502020204030204" pitchFamily="34" charset="0"/>
            </a:endParaRPr>
          </a:p>
          <a:p>
            <a:pPr marL="285750" indent="-285750" algn="just">
              <a:buFont typeface="Arial" panose="020B0604020202020204" pitchFamily="34" charset="0"/>
              <a:buChar char="•"/>
            </a:pPr>
            <a:r>
              <a:rPr lang="en-US" b="1" dirty="0">
                <a:latin typeface="+mj-lt"/>
                <a:cs typeface="Calibri"/>
              </a:rPr>
              <a:t>Identity is in continuous evolution:</a:t>
            </a:r>
            <a:r>
              <a:rPr lang="en-US" dirty="0">
                <a:latin typeface="+mj-lt"/>
                <a:cs typeface="Calibri"/>
              </a:rPr>
              <a:t> dynamic process of negotiation (internal &amp; external).</a:t>
            </a:r>
            <a:endParaRPr lang="en-US" dirty="0">
              <a:latin typeface="+mj-lt"/>
              <a:cs typeface="Calibri Light"/>
            </a:endParaRPr>
          </a:p>
          <a:p>
            <a:pPr marL="285750" indent="-285750" algn="just">
              <a:buFont typeface="Arial" panose="020B0604020202020204" pitchFamily="34" charset="0"/>
              <a:buChar char="•"/>
            </a:pPr>
            <a:r>
              <a:rPr lang="en-US" b="1" dirty="0">
                <a:latin typeface="+mj-lt"/>
              </a:rPr>
              <a:t>Migration and forced migration </a:t>
            </a:r>
            <a:r>
              <a:rPr lang="en-US" dirty="0">
                <a:latin typeface="+mj-lt"/>
              </a:rPr>
              <a:t>in particular </a:t>
            </a:r>
            <a:r>
              <a:rPr lang="en-US" b="1" dirty="0">
                <a:latin typeface="+mj-lt"/>
              </a:rPr>
              <a:t>destabilize the construct </a:t>
            </a:r>
            <a:r>
              <a:rPr lang="en-US" dirty="0">
                <a:latin typeface="+mj-lt"/>
              </a:rPr>
              <a:t>of identity.</a:t>
            </a:r>
            <a:endParaRPr lang="en-US" dirty="0">
              <a:latin typeface="+mj-lt"/>
              <a:cs typeface="Calibri Light"/>
            </a:endParaRPr>
          </a:p>
        </p:txBody>
      </p:sp>
      <p:pic>
        <p:nvPicPr>
          <p:cNvPr id="10" name="Picture 9">
            <a:extLst>
              <a:ext uri="{FF2B5EF4-FFF2-40B4-BE49-F238E27FC236}">
                <a16:creationId xmlns:a16="http://schemas.microsoft.com/office/drawing/2014/main" id="{5227D3C8-DDB9-DA09-C356-AF1915877E06}"/>
              </a:ext>
            </a:extLst>
          </p:cNvPr>
          <p:cNvPicPr>
            <a:picLocks noChangeAspect="1"/>
          </p:cNvPicPr>
          <p:nvPr/>
        </p:nvPicPr>
        <p:blipFill>
          <a:blip r:embed="rId3"/>
          <a:stretch>
            <a:fillRect/>
          </a:stretch>
        </p:blipFill>
        <p:spPr>
          <a:xfrm>
            <a:off x="9584302" y="4148663"/>
            <a:ext cx="1857375" cy="2952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4BEB67E1-BA36-D5DF-93E2-E2317F961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1" name="Title 19">
            <a:extLst>
              <a:ext uri="{FF2B5EF4-FFF2-40B4-BE49-F238E27FC236}">
                <a16:creationId xmlns:a16="http://schemas.microsoft.com/office/drawing/2014/main" id="{324AF013-F82F-3352-D067-4CF1036B4A81}"/>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dirty="0">
                <a:solidFill>
                  <a:schemeClr val="bg2"/>
                </a:solidFill>
                <a:latin typeface="Open Sans"/>
                <a:ea typeface="ヒラギノ角ゴ Pro W3"/>
                <a:cs typeface="Open Sans"/>
              </a:rPr>
              <a:t>3.	Dealing with racism</a:t>
            </a:r>
            <a:endParaRPr lang="en-US" altLang="fr-FR" sz="3600" b="1" dirty="0">
              <a:solidFill>
                <a:schemeClr val="bg2"/>
              </a:solidFill>
              <a:latin typeface="Open Sans" panose="020B0606030504020204" pitchFamily="34" charset="0"/>
              <a:cs typeface="Open Sans"/>
            </a:endParaRPr>
          </a:p>
        </p:txBody>
      </p:sp>
      <p:sp>
        <p:nvSpPr>
          <p:cNvPr id="13" name="TextBox 12">
            <a:extLst>
              <a:ext uri="{FF2B5EF4-FFF2-40B4-BE49-F238E27FC236}">
                <a16:creationId xmlns:a16="http://schemas.microsoft.com/office/drawing/2014/main" id="{E18F1B16-C547-F6B8-CB8D-22D5DEF69531}"/>
              </a:ext>
            </a:extLst>
          </p:cNvPr>
          <p:cNvSpPr txBox="1"/>
          <p:nvPr/>
        </p:nvSpPr>
        <p:spPr>
          <a:xfrm>
            <a:off x="750323" y="1680872"/>
            <a:ext cx="8607195" cy="523220"/>
          </a:xfrm>
          <a:prstGeom prst="rect">
            <a:avLst/>
          </a:prstGeom>
          <a:noFill/>
        </p:spPr>
        <p:txBody>
          <a:bodyPr wrap="square">
            <a:spAutoFit/>
          </a:bodyPr>
          <a:lstStyle/>
          <a:p>
            <a:pPr>
              <a:spcBef>
                <a:spcPts val="600"/>
              </a:spcBef>
              <a:spcAft>
                <a:spcPts val="1200"/>
              </a:spcAft>
              <a:buNone/>
            </a:pPr>
            <a:r>
              <a:rPr lang="en-US" altLang="fr-FR" sz="2800" b="1" dirty="0">
                <a:solidFill>
                  <a:schemeClr val="tx2"/>
                </a:solidFill>
                <a:ea typeface="ヒラギノ角ゴ Pro W3"/>
                <a:cs typeface="Open Sans"/>
              </a:rPr>
              <a:t>3.4. Reacting to racism: </a:t>
            </a:r>
            <a:r>
              <a:rPr lang="en-US" altLang="fr-FR" sz="2800" b="1" dirty="0">
                <a:solidFill>
                  <a:schemeClr val="tx2"/>
                </a:solidFill>
                <a:latin typeface="+mn-lt"/>
                <a:ea typeface="ヒラギノ角ゴ Pro W3"/>
                <a:cs typeface="Open Sans"/>
              </a:rPr>
              <a:t>Prevention – building resilience</a:t>
            </a:r>
            <a:endParaRPr lang="en-US" altLang="fr-FR" sz="2800" b="1" dirty="0">
              <a:solidFill>
                <a:schemeClr val="tx2"/>
              </a:solidFill>
              <a:ea typeface="ヒラギノ角ゴ Pro W3"/>
              <a:cs typeface="Open Sans"/>
            </a:endParaRPr>
          </a:p>
        </p:txBody>
      </p:sp>
      <p:sp>
        <p:nvSpPr>
          <p:cNvPr id="15" name="TextBox 14">
            <a:extLst>
              <a:ext uri="{FF2B5EF4-FFF2-40B4-BE49-F238E27FC236}">
                <a16:creationId xmlns:a16="http://schemas.microsoft.com/office/drawing/2014/main" id="{5AFF1A25-F8E0-C019-9601-82356231F6CB}"/>
              </a:ext>
            </a:extLst>
          </p:cNvPr>
          <p:cNvSpPr txBox="1"/>
          <p:nvPr/>
        </p:nvSpPr>
        <p:spPr>
          <a:xfrm>
            <a:off x="768627" y="2220827"/>
            <a:ext cx="6096000" cy="461665"/>
          </a:xfrm>
          <a:prstGeom prst="rect">
            <a:avLst/>
          </a:prstGeom>
          <a:noFill/>
        </p:spPr>
        <p:txBody>
          <a:bodyPr wrap="square">
            <a:spAutoFit/>
          </a:bodyPr>
          <a:lstStyle/>
          <a:p>
            <a:pPr marL="722313" indent="-449263" defTabSz="554038"/>
            <a:r>
              <a:rPr lang="en-US" altLang="fr-FR" sz="2400" b="1" dirty="0">
                <a:latin typeface="+mj-lt"/>
                <a:ea typeface="ヒラギノ角ゴ Pro W3"/>
                <a:cs typeface="Open Sans"/>
              </a:rPr>
              <a:t>Definition of identity </a:t>
            </a:r>
          </a:p>
        </p:txBody>
      </p:sp>
    </p:spTree>
    <p:extLst>
      <p:ext uri="{BB962C8B-B14F-4D97-AF65-F5344CB8AC3E}">
        <p14:creationId xmlns:p14="http://schemas.microsoft.com/office/powerpoint/2010/main" val="165551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37</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1853262"/>
            <a:ext cx="11325893" cy="429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solidFill>
                  <a:schemeClr val="tx2"/>
                </a:solidFill>
                <a:latin typeface="+mn-lt"/>
                <a:ea typeface="ヒラギノ角ゴ Pro W3"/>
                <a:cs typeface="Open Sans"/>
              </a:rPr>
              <a:t>3.4. Reacting to racism: Prevention – building resilience</a:t>
            </a:r>
            <a:endParaRPr lang="en-US" altLang="fr-FR" sz="1400" b="1">
              <a:solidFill>
                <a:schemeClr val="tx2"/>
              </a:solidFill>
              <a:latin typeface="+mn-lt"/>
              <a:ea typeface="ヒラギノ角ゴ Pro W3"/>
              <a:cs typeface="Open Sans"/>
            </a:endParaRPr>
          </a:p>
          <a:p>
            <a:pPr marL="722313" indent="-449263">
              <a:lnSpc>
                <a:spcPct val="100000"/>
              </a:lnSpc>
              <a:spcBef>
                <a:spcPts val="0"/>
              </a:spcBef>
              <a:buNone/>
            </a:pPr>
            <a:endParaRPr lang="en-US" altLang="fr-FR" sz="1400" b="1">
              <a:latin typeface="+mj-lt"/>
              <a:ea typeface="ヒラギノ角ゴ Pro W3"/>
              <a:cs typeface="Open Sans"/>
            </a:endParaRPr>
          </a:p>
          <a:p>
            <a:pPr marL="722313" indent="-449263">
              <a:lnSpc>
                <a:spcPct val="100000"/>
              </a:lnSpc>
              <a:spcBef>
                <a:spcPts val="0"/>
              </a:spcBef>
              <a:buNone/>
            </a:pPr>
            <a:r>
              <a:rPr lang="en-US" altLang="fr-FR" sz="2400" b="1">
                <a:latin typeface="+mj-lt"/>
                <a:ea typeface="ヒラギノ角ゴ Pro W3"/>
                <a:cs typeface="Open Sans"/>
              </a:rPr>
              <a:t>Recognizing and naming racism</a:t>
            </a:r>
          </a:p>
          <a:p>
            <a:pPr marL="722313" indent="-449263">
              <a:lnSpc>
                <a:spcPct val="100000"/>
              </a:lnSpc>
              <a:spcBef>
                <a:spcPts val="0"/>
              </a:spcBef>
              <a:buNone/>
            </a:pPr>
            <a:endParaRPr lang="en-US" altLang="fr-FR" sz="1600" b="1">
              <a:latin typeface="+mj-lt"/>
              <a:ea typeface="ヒラギノ角ゴ Pro W3"/>
              <a:cs typeface="Open Sans"/>
            </a:endParaRPr>
          </a:p>
          <a:p>
            <a:pPr marL="722313" indent="-449263">
              <a:lnSpc>
                <a:spcPct val="100000"/>
              </a:lnSpc>
              <a:spcBef>
                <a:spcPts val="0"/>
              </a:spcBef>
              <a:spcAft>
                <a:spcPts val="1200"/>
              </a:spcAft>
              <a:buNone/>
            </a:pPr>
            <a:r>
              <a:rPr lang="en-US" altLang="fr-FR" sz="2400">
                <a:latin typeface="+mj-lt"/>
                <a:ea typeface="ヒラギノ角ゴ Pro W3"/>
                <a:cs typeface="Open Sans"/>
              </a:rPr>
              <a:t>•	Not only victims, but everyone needs ‘racism knowledge’: everyone needs to learn to recognize all forms of racism and not just the tip of the iceberg (see 3.2).</a:t>
            </a:r>
          </a:p>
          <a:p>
            <a:pPr marL="722313" indent="-449263">
              <a:lnSpc>
                <a:spcPct val="100000"/>
              </a:lnSpc>
              <a:spcBef>
                <a:spcPts val="0"/>
              </a:spcBef>
              <a:spcAft>
                <a:spcPts val="1200"/>
              </a:spcAft>
              <a:buNone/>
            </a:pPr>
            <a:r>
              <a:rPr lang="en-US" altLang="fr-FR" sz="2400">
                <a:latin typeface="+mj-lt"/>
                <a:ea typeface="ヒラギノ角ゴ Pro W3"/>
                <a:cs typeface="Open Sans"/>
              </a:rPr>
              <a:t>•	Naming gives control.</a:t>
            </a:r>
          </a:p>
          <a:p>
            <a:pPr marL="722313" indent="-449263">
              <a:lnSpc>
                <a:spcPct val="100000"/>
              </a:lnSpc>
              <a:spcBef>
                <a:spcPts val="0"/>
              </a:spcBef>
              <a:spcAft>
                <a:spcPts val="1200"/>
              </a:spcAft>
              <a:buNone/>
            </a:pPr>
            <a:r>
              <a:rPr lang="en-US" altLang="fr-FR" sz="2400">
                <a:latin typeface="+mj-lt"/>
                <a:ea typeface="ヒラギノ角ゴ Pro W3"/>
                <a:cs typeface="Open Sans"/>
              </a:rPr>
              <a:t>•	Color-blindness does not exist.</a:t>
            </a:r>
          </a:p>
          <a:p>
            <a:pPr marL="722313" indent="-449263">
              <a:lnSpc>
                <a:spcPct val="100000"/>
              </a:lnSpc>
              <a:spcBef>
                <a:spcPts val="0"/>
              </a:spcBef>
              <a:spcAft>
                <a:spcPts val="1200"/>
              </a:spcAft>
              <a:buNone/>
            </a:pPr>
            <a:r>
              <a:rPr lang="en-US" altLang="fr-FR" sz="2400">
                <a:latin typeface="+mj-lt"/>
                <a:ea typeface="ヒラギノ角ゴ Pro W3"/>
                <a:cs typeface="Open Sans"/>
              </a:rPr>
              <a:t>•	A balanced view on society is important: do not underestimate nor overestimate racism.</a:t>
            </a:r>
            <a:endParaRPr lang="en-US" altLang="fr-FR" sz="1800">
              <a:latin typeface="+mj-lt"/>
              <a:ea typeface="ヒラギノ角ゴ Pro W3"/>
              <a:cs typeface="Open Sans"/>
            </a:endParaRPr>
          </a:p>
        </p:txBody>
      </p:sp>
    </p:spTree>
    <p:extLst>
      <p:ext uri="{BB962C8B-B14F-4D97-AF65-F5344CB8AC3E}">
        <p14:creationId xmlns:p14="http://schemas.microsoft.com/office/powerpoint/2010/main" val="153096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38</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81957" y="1737846"/>
            <a:ext cx="11325893" cy="45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solidFill>
                  <a:schemeClr val="tx2"/>
                </a:solidFill>
                <a:latin typeface="+mn-lt"/>
                <a:ea typeface="ヒラギノ角ゴ Pro W3"/>
                <a:cs typeface="Open Sans"/>
              </a:rPr>
              <a:t>3.5. Reacting to racism: In-situ coping</a:t>
            </a:r>
            <a:endParaRPr lang="en-US" altLang="fr-FR" sz="1400" b="1">
              <a:solidFill>
                <a:schemeClr val="tx2"/>
              </a:solidFill>
              <a:latin typeface="+mn-lt"/>
              <a:ea typeface="ヒラギノ角ゴ Pro W3"/>
              <a:cs typeface="Open Sans"/>
            </a:endParaRPr>
          </a:p>
          <a:p>
            <a:pPr marL="722313" indent="-449263">
              <a:lnSpc>
                <a:spcPct val="100000"/>
              </a:lnSpc>
              <a:spcBef>
                <a:spcPts val="0"/>
              </a:spcBef>
              <a:buNone/>
            </a:pPr>
            <a:endParaRPr lang="en-US" altLang="fr-FR" sz="1400" b="1">
              <a:latin typeface="+mn-lt"/>
              <a:ea typeface="ヒラギノ角ゴ Pro W3"/>
              <a:cs typeface="Open Sans"/>
            </a:endParaRPr>
          </a:p>
          <a:p>
            <a:pPr marL="722313" indent="-722313">
              <a:lnSpc>
                <a:spcPct val="100000"/>
              </a:lnSpc>
              <a:spcBef>
                <a:spcPts val="0"/>
              </a:spcBef>
              <a:spcAft>
                <a:spcPts val="1200"/>
              </a:spcAft>
              <a:buNone/>
            </a:pPr>
            <a:r>
              <a:rPr lang="en-US" altLang="fr-FR" sz="2400" b="1">
                <a:latin typeface="+mj-lt"/>
                <a:ea typeface="ヒラギノ角ゴ Pro W3"/>
                <a:cs typeface="Open Sans"/>
              </a:rPr>
              <a:t>5D’s Bystander Strategy</a:t>
            </a:r>
            <a:endParaRPr lang="en-US" altLang="fr-FR" sz="1600" b="1">
              <a:latin typeface="+mj-lt"/>
              <a:ea typeface="ヒラギノ角ゴ Pro W3"/>
              <a:cs typeface="Open Sans"/>
            </a:endParaRPr>
          </a:p>
          <a:p>
            <a:pPr marL="722313" indent="-449263">
              <a:lnSpc>
                <a:spcPct val="100000"/>
              </a:lnSpc>
              <a:spcBef>
                <a:spcPts val="0"/>
              </a:spcBef>
              <a:spcAft>
                <a:spcPts val="600"/>
              </a:spcAft>
              <a:buNone/>
            </a:pPr>
            <a:r>
              <a:rPr lang="en-US" altLang="fr-FR" sz="2000">
                <a:latin typeface="+mj-lt"/>
                <a:ea typeface="ヒラギノ角ゴ Pro W3"/>
                <a:cs typeface="Open Sans"/>
              </a:rPr>
              <a:t>Get away: As a victim, try to get away from the situation; </a:t>
            </a:r>
            <a:br>
              <a:rPr lang="en-US" altLang="fr-FR" sz="2000">
                <a:latin typeface="+mj-lt"/>
                <a:ea typeface="ヒラギノ角ゴ Pro W3"/>
                <a:cs typeface="Open Sans"/>
              </a:rPr>
            </a:br>
            <a:r>
              <a:rPr lang="en-US" altLang="fr-FR" sz="2000">
                <a:latin typeface="+mj-lt"/>
                <a:ea typeface="ヒラギノ角ゴ Pro W3"/>
                <a:cs typeface="Open Sans"/>
              </a:rPr>
              <a:t>leaving is not defeat. </a:t>
            </a:r>
            <a:r>
              <a:rPr lang="en-US" altLang="fr-FR" sz="2000" b="1">
                <a:latin typeface="+mj-lt"/>
                <a:ea typeface="ヒラギノ角ゴ Pro W3"/>
                <a:cs typeface="Open Sans"/>
              </a:rPr>
              <a:t>Safety first</a:t>
            </a:r>
            <a:r>
              <a:rPr lang="en-US" altLang="fr-FR" sz="2000">
                <a:latin typeface="+mj-lt"/>
                <a:ea typeface="ヒラギノ角ゴ Pro W3"/>
                <a:cs typeface="Open Sans"/>
              </a:rPr>
              <a:t>!</a:t>
            </a:r>
          </a:p>
          <a:p>
            <a:pPr marL="722313" indent="-449263">
              <a:lnSpc>
                <a:spcPct val="100000"/>
              </a:lnSpc>
              <a:spcBef>
                <a:spcPts val="0"/>
              </a:spcBef>
              <a:spcAft>
                <a:spcPts val="600"/>
              </a:spcAft>
              <a:buNone/>
            </a:pPr>
            <a:r>
              <a:rPr lang="en-US" altLang="fr-FR" sz="2000" b="1">
                <a:latin typeface="+mj-lt"/>
                <a:ea typeface="ヒラギノ角ゴ Pro W3"/>
                <a:cs typeface="Open Sans"/>
              </a:rPr>
              <a:t>Direct confrontations</a:t>
            </a:r>
            <a:r>
              <a:rPr lang="en-US" altLang="fr-FR" sz="2000">
                <a:latin typeface="+mj-lt"/>
                <a:ea typeface="ヒラギノ角ゴ Pro W3"/>
                <a:cs typeface="Open Sans"/>
              </a:rPr>
              <a:t>: address the aggressor, </a:t>
            </a:r>
            <a:br>
              <a:rPr lang="en-US" altLang="fr-FR" sz="2000">
                <a:latin typeface="+mj-lt"/>
                <a:ea typeface="ヒラギノ角ゴ Pro W3"/>
                <a:cs typeface="Open Sans"/>
              </a:rPr>
            </a:br>
            <a:r>
              <a:rPr lang="en-US" altLang="fr-FR" sz="2000">
                <a:latin typeface="+mj-lt"/>
                <a:ea typeface="ヒラギノ角ゴ Pro W3"/>
                <a:cs typeface="Open Sans"/>
              </a:rPr>
              <a:t>then focus on the victim.</a:t>
            </a:r>
          </a:p>
          <a:p>
            <a:pPr marL="722313" indent="-449263">
              <a:lnSpc>
                <a:spcPct val="100000"/>
              </a:lnSpc>
              <a:spcBef>
                <a:spcPts val="0"/>
              </a:spcBef>
              <a:spcAft>
                <a:spcPts val="600"/>
              </a:spcAft>
              <a:buNone/>
            </a:pPr>
            <a:r>
              <a:rPr lang="en-US" altLang="fr-FR" sz="2000" b="1">
                <a:latin typeface="+mj-lt"/>
                <a:ea typeface="ヒラギノ角ゴ Pro W3"/>
                <a:cs typeface="Open Sans"/>
              </a:rPr>
              <a:t>Distract/distraction maneuver</a:t>
            </a:r>
            <a:r>
              <a:rPr lang="en-US" altLang="fr-FR" sz="2000">
                <a:latin typeface="+mj-lt"/>
                <a:ea typeface="ヒラギノ角ゴ Pro W3"/>
                <a:cs typeface="Open Sans"/>
              </a:rPr>
              <a:t>: ignore the aggressor and </a:t>
            </a:r>
            <a:br>
              <a:rPr lang="en-US" altLang="fr-FR" sz="2000">
                <a:latin typeface="+mj-lt"/>
                <a:ea typeface="ヒラギノ角ゴ Pro W3"/>
                <a:cs typeface="Open Sans"/>
              </a:rPr>
            </a:br>
            <a:r>
              <a:rPr lang="en-US" altLang="fr-FR" sz="2000">
                <a:latin typeface="+mj-lt"/>
                <a:ea typeface="ヒラギノ角ゴ Pro W3"/>
                <a:cs typeface="Open Sans"/>
              </a:rPr>
              <a:t>come in between.</a:t>
            </a:r>
          </a:p>
          <a:p>
            <a:pPr marL="722313" indent="-449263">
              <a:lnSpc>
                <a:spcPct val="100000"/>
              </a:lnSpc>
              <a:spcBef>
                <a:spcPts val="0"/>
              </a:spcBef>
              <a:spcAft>
                <a:spcPts val="600"/>
              </a:spcAft>
              <a:buNone/>
            </a:pPr>
            <a:r>
              <a:rPr lang="en-US" altLang="fr-FR" sz="2000" b="1">
                <a:latin typeface="+mj-lt"/>
                <a:ea typeface="ヒラギノ角ゴ Pro W3"/>
                <a:cs typeface="Open Sans"/>
              </a:rPr>
              <a:t>Delegate</a:t>
            </a:r>
            <a:r>
              <a:rPr lang="en-US" altLang="fr-FR" sz="2000">
                <a:latin typeface="+mj-lt"/>
                <a:ea typeface="ヒラギノ角ゴ Pro W3"/>
                <a:cs typeface="Open Sans"/>
              </a:rPr>
              <a:t>: reach out for help from a third party. </a:t>
            </a:r>
          </a:p>
          <a:p>
            <a:pPr marL="722313" indent="-449263">
              <a:lnSpc>
                <a:spcPct val="100000"/>
              </a:lnSpc>
              <a:spcBef>
                <a:spcPts val="0"/>
              </a:spcBef>
              <a:spcAft>
                <a:spcPts val="600"/>
              </a:spcAft>
              <a:buNone/>
            </a:pPr>
            <a:r>
              <a:rPr lang="en-US" altLang="fr-FR" sz="2000" b="1">
                <a:latin typeface="+mj-lt"/>
                <a:ea typeface="ヒラギノ角ゴ Pro W3"/>
                <a:cs typeface="Open Sans"/>
              </a:rPr>
              <a:t>Delay</a:t>
            </a:r>
            <a:r>
              <a:rPr lang="en-US" altLang="fr-FR" sz="2000">
                <a:latin typeface="+mj-lt"/>
                <a:ea typeface="ヒラギノ角ゴ Pro W3"/>
                <a:cs typeface="Open Sans"/>
              </a:rPr>
              <a:t>: speak to the victim after the incident to show your support or provide help.</a:t>
            </a:r>
          </a:p>
          <a:p>
            <a:pPr marL="722313" indent="-449263">
              <a:lnSpc>
                <a:spcPct val="100000"/>
              </a:lnSpc>
              <a:spcBef>
                <a:spcPts val="0"/>
              </a:spcBef>
              <a:spcAft>
                <a:spcPts val="600"/>
              </a:spcAft>
              <a:buNone/>
            </a:pPr>
            <a:r>
              <a:rPr lang="en-US" altLang="fr-FR" sz="2000" b="1">
                <a:latin typeface="+mj-lt"/>
                <a:ea typeface="ヒラギノ角ゴ Pro W3"/>
                <a:cs typeface="Open Sans"/>
              </a:rPr>
              <a:t>Document</a:t>
            </a:r>
            <a:r>
              <a:rPr lang="en-US" altLang="fr-FR" sz="2000">
                <a:latin typeface="+mj-lt"/>
                <a:ea typeface="ヒラギノ角ゴ Pro W3"/>
                <a:cs typeface="Open Sans"/>
              </a:rPr>
              <a:t>: Indicate to the victim that you are willing to testify.</a:t>
            </a:r>
          </a:p>
        </p:txBody>
      </p:sp>
      <p:pic>
        <p:nvPicPr>
          <p:cNvPr id="6146" name="Picture 2">
            <a:extLst>
              <a:ext uri="{FF2B5EF4-FFF2-40B4-BE49-F238E27FC236}">
                <a16:creationId xmlns:a16="http://schemas.microsoft.com/office/drawing/2014/main" id="{7D3EBCB0-B9D5-3BD5-042D-6D7FE8DFE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486" y="1887163"/>
            <a:ext cx="4529364" cy="346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56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39</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750324" y="1710657"/>
            <a:ext cx="11325893" cy="465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3.5. </a:t>
            </a:r>
            <a:r>
              <a:rPr lang="nl-BE" altLang="fr-FR" b="1" err="1">
                <a:solidFill>
                  <a:schemeClr val="tx2"/>
                </a:solidFill>
                <a:latin typeface="+mn-lt"/>
                <a:ea typeface="ヒラギノ角ゴ Pro W3"/>
                <a:cs typeface="Open Sans"/>
              </a:rPr>
              <a:t>Reacting</a:t>
            </a:r>
            <a:r>
              <a:rPr lang="nl-BE" altLang="fr-FR" b="1">
                <a:solidFill>
                  <a:schemeClr val="tx2"/>
                </a:solidFill>
                <a:latin typeface="+mn-lt"/>
                <a:ea typeface="ヒラギノ角ゴ Pro W3"/>
                <a:cs typeface="Open Sans"/>
              </a:rPr>
              <a:t> </a:t>
            </a:r>
            <a:r>
              <a:rPr lang="nl-BE" altLang="fr-FR" b="1" err="1">
                <a:solidFill>
                  <a:schemeClr val="tx2"/>
                </a:solidFill>
                <a:latin typeface="+mn-lt"/>
                <a:ea typeface="ヒラギノ角ゴ Pro W3"/>
                <a:cs typeface="Open Sans"/>
              </a:rPr>
              <a:t>to</a:t>
            </a:r>
            <a:r>
              <a:rPr lang="nl-BE" altLang="fr-FR" b="1">
                <a:solidFill>
                  <a:schemeClr val="tx2"/>
                </a:solidFill>
                <a:latin typeface="+mn-lt"/>
                <a:ea typeface="ヒラギノ角ゴ Pro W3"/>
                <a:cs typeface="Open Sans"/>
              </a:rPr>
              <a:t> </a:t>
            </a:r>
            <a:r>
              <a:rPr lang="nl-BE" altLang="fr-FR" b="1" err="1">
                <a:solidFill>
                  <a:schemeClr val="tx2"/>
                </a:solidFill>
                <a:latin typeface="+mn-lt"/>
                <a:ea typeface="ヒラギノ角ゴ Pro W3"/>
                <a:cs typeface="Open Sans"/>
              </a:rPr>
              <a:t>racism</a:t>
            </a:r>
            <a:r>
              <a:rPr lang="nl-BE" altLang="fr-FR" b="1">
                <a:solidFill>
                  <a:schemeClr val="tx2"/>
                </a:solidFill>
                <a:latin typeface="+mn-lt"/>
                <a:ea typeface="ヒラギノ角ゴ Pro W3"/>
                <a:cs typeface="Open Sans"/>
              </a:rPr>
              <a:t>: In-situ coping</a:t>
            </a:r>
            <a:endParaRPr lang="nl-BE" altLang="fr-FR" sz="1400" b="1">
              <a:solidFill>
                <a:schemeClr val="tx2"/>
              </a:solidFill>
              <a:latin typeface="+mn-lt"/>
              <a:ea typeface="ヒラギノ角ゴ Pro W3"/>
              <a:cs typeface="Open Sans"/>
            </a:endParaRPr>
          </a:p>
          <a:p>
            <a:pPr marL="722313" indent="-449263">
              <a:lnSpc>
                <a:spcPct val="100000"/>
              </a:lnSpc>
              <a:spcBef>
                <a:spcPts val="0"/>
              </a:spcBef>
              <a:buNone/>
            </a:pPr>
            <a:r>
              <a:rPr lang="en-US" altLang="fr-FR" sz="2400" b="1">
                <a:latin typeface="+mj-lt"/>
                <a:ea typeface="ヒラギノ角ゴ Pro W3"/>
                <a:cs typeface="Open Sans"/>
              </a:rPr>
              <a:t>Hate speech</a:t>
            </a:r>
          </a:p>
          <a:p>
            <a:pPr marL="342900" lvl="0" indent="-342900">
              <a:lnSpc>
                <a:spcPct val="115000"/>
              </a:lnSpc>
              <a:spcBef>
                <a:spcPts val="600"/>
              </a:spcBef>
              <a:buFont typeface="Symbol" panose="05050102010706020507" pitchFamily="18" charset="2"/>
              <a:buChar char=""/>
            </a:pPr>
            <a:r>
              <a:rPr lang="en-US" sz="1800">
                <a:effectLst/>
                <a:ea typeface="Calibri" panose="020F0502020204030204" pitchFamily="34" charset="0"/>
                <a:cs typeface="OpenSans-Italic"/>
              </a:rPr>
              <a:t>No recognized definition of hate speech in international human rights (use Council of Europe definition, </a:t>
            </a:r>
            <a:br>
              <a:rPr lang="en-US" sz="1800">
                <a:effectLst/>
                <a:ea typeface="Calibri" panose="020F0502020204030204" pitchFamily="34" charset="0"/>
                <a:cs typeface="OpenSans-Italic"/>
              </a:rPr>
            </a:br>
            <a:r>
              <a:rPr lang="en-US" sz="1800">
                <a:effectLst/>
                <a:ea typeface="Calibri" panose="020F0502020204030204" pitchFamily="34" charset="0"/>
                <a:cs typeface="OpenSans-Italic"/>
              </a:rPr>
              <a:t>The 2020 UN Strategy and Plan of Action on Hate Speech). </a:t>
            </a:r>
          </a:p>
          <a:p>
            <a:pPr marL="342900" lvl="0" indent="-342900">
              <a:lnSpc>
                <a:spcPct val="115000"/>
              </a:lnSpc>
              <a:spcBef>
                <a:spcPts val="600"/>
              </a:spcBef>
              <a:buFont typeface="Symbol" panose="05050102010706020507" pitchFamily="18" charset="2"/>
              <a:buChar char=""/>
            </a:pPr>
            <a:r>
              <a:rPr lang="en-US" sz="1800">
                <a:ea typeface="Calibri" panose="020F0502020204030204" pitchFamily="34" charset="0"/>
                <a:cs typeface="OpenSans-Italic"/>
              </a:rPr>
              <a:t>Tips w</a:t>
            </a:r>
            <a:r>
              <a:rPr lang="en-US" sz="1800">
                <a:effectLst/>
                <a:ea typeface="Calibri" panose="020F0502020204030204" pitchFamily="34" charset="0"/>
                <a:cs typeface="OpenSans-Italic"/>
              </a:rPr>
              <a:t>hen confronted with hate speech online or offline:</a:t>
            </a:r>
          </a:p>
          <a:p>
            <a:pPr marL="1028700" lvl="1" indent="-342900">
              <a:lnSpc>
                <a:spcPct val="100000"/>
              </a:lnSpc>
              <a:spcBef>
                <a:spcPts val="600"/>
              </a:spcBef>
              <a:buFont typeface="Courier New" panose="02070309020205020404" pitchFamily="49" charset="0"/>
              <a:buChar char="o"/>
            </a:pPr>
            <a:r>
              <a:rPr lang="en-US" sz="1800">
                <a:effectLst/>
                <a:ea typeface="Calibri" panose="020F0502020204030204" pitchFamily="34" charset="0"/>
                <a:cs typeface="OpenSans-Italic"/>
              </a:rPr>
              <a:t>Refute the </a:t>
            </a:r>
            <a:r>
              <a:rPr lang="en-US" sz="1800"/>
              <a:t>hate message: argue why the hate message is not right. Provide facts.</a:t>
            </a:r>
          </a:p>
          <a:p>
            <a:pPr marL="1028700" lvl="1" indent="-342900">
              <a:lnSpc>
                <a:spcPct val="100000"/>
              </a:lnSpc>
              <a:spcBef>
                <a:spcPts val="600"/>
              </a:spcBef>
              <a:buFont typeface="Courier New" panose="02070309020205020404" pitchFamily="49" charset="0"/>
              <a:buChar char="o"/>
            </a:pPr>
            <a:r>
              <a:rPr lang="en-US" sz="1800"/>
              <a:t>Alternative: find a positive alternative to the hate message.</a:t>
            </a:r>
            <a:endParaRPr lang="en-BE" sz="1800"/>
          </a:p>
          <a:p>
            <a:pPr marL="1028700" lvl="1" indent="-342900">
              <a:lnSpc>
                <a:spcPct val="100000"/>
              </a:lnSpc>
              <a:spcBef>
                <a:spcPts val="600"/>
              </a:spcBef>
              <a:buFont typeface="Courier New" panose="02070309020205020404" pitchFamily="49" charset="0"/>
              <a:buChar char="o"/>
            </a:pPr>
            <a:r>
              <a:rPr lang="en-US" sz="1800"/>
              <a:t>Dialogue: engage with the person to understand the motivation, focus on the content of the statement.</a:t>
            </a:r>
          </a:p>
          <a:p>
            <a:pPr marL="1028700" lvl="1" indent="-342900">
              <a:lnSpc>
                <a:spcPct val="100000"/>
              </a:lnSpc>
              <a:spcBef>
                <a:spcPts val="600"/>
              </a:spcBef>
              <a:buFont typeface="Courier New" panose="02070309020205020404" pitchFamily="49" charset="0"/>
              <a:buChar char="o"/>
            </a:pPr>
            <a:r>
              <a:rPr lang="en-US" sz="1800"/>
              <a:t>Ignore: ignore the hater and his/her/their message, definitely if message intends to provoke.</a:t>
            </a:r>
          </a:p>
          <a:p>
            <a:pPr marL="1028700" lvl="1" indent="-342900">
              <a:lnSpc>
                <a:spcPct val="100000"/>
              </a:lnSpc>
              <a:spcBef>
                <a:spcPts val="600"/>
              </a:spcBef>
              <a:buFont typeface="Courier New" panose="02070309020205020404" pitchFamily="49" charset="0"/>
              <a:buChar char="o"/>
            </a:pPr>
            <a:r>
              <a:rPr lang="en-US" sz="1800"/>
              <a:t>Setting boundaries: indicate that you do not agree with the message and that it is inappropriate.</a:t>
            </a:r>
          </a:p>
          <a:p>
            <a:pPr marL="1028700" lvl="1" indent="-342900">
              <a:lnSpc>
                <a:spcPct val="100000"/>
              </a:lnSpc>
              <a:spcBef>
                <a:spcPts val="600"/>
              </a:spcBef>
              <a:buFont typeface="Courier New" panose="02070309020205020404" pitchFamily="49" charset="0"/>
              <a:buChar char="o"/>
            </a:pPr>
            <a:r>
              <a:rPr lang="en-US" sz="1800"/>
              <a:t>Report: if the hate messages are online, steps </a:t>
            </a:r>
            <a:r>
              <a:rPr lang="en-US" sz="1800">
                <a:effectLst/>
                <a:ea typeface="Calibri" panose="020F0502020204030204" pitchFamily="34" charset="0"/>
                <a:cs typeface="OpenSans-Italic"/>
              </a:rPr>
              <a:t>can be taken to report them.</a:t>
            </a:r>
          </a:p>
          <a:p>
            <a:pPr marL="1028700" lvl="1" indent="-342900">
              <a:lnSpc>
                <a:spcPct val="100000"/>
              </a:lnSpc>
              <a:spcBef>
                <a:spcPts val="600"/>
              </a:spcBef>
              <a:buFont typeface="Courier New" panose="02070309020205020404" pitchFamily="49" charset="0"/>
              <a:buChar char="o"/>
            </a:pPr>
            <a:r>
              <a:rPr lang="en-US" sz="1800" b="1">
                <a:effectLst/>
                <a:ea typeface="Calibri" panose="020F0502020204030204" pitchFamily="34" charset="0"/>
                <a:cs typeface="Arial" panose="020B0604020202020204" pitchFamily="34" charset="0"/>
              </a:rPr>
              <a:t>“</a:t>
            </a:r>
            <a:r>
              <a:rPr lang="en-US" sz="1800" b="1">
                <a:effectLst/>
                <a:ea typeface="Calibri" panose="020F0502020204030204" pitchFamily="34" charset="0"/>
                <a:cs typeface="Arial" panose="020B0604020202020204" pitchFamily="34" charset="0"/>
                <a:hlinkClick r:id="rId4"/>
              </a:rPr>
              <a:t>Allies Strategy</a:t>
            </a:r>
            <a:r>
              <a:rPr lang="en-US" sz="1800" b="1">
                <a:effectLst/>
                <a:ea typeface="Calibri" panose="020F0502020204030204" pitchFamily="34" charset="0"/>
                <a:cs typeface="Arial" panose="020B0604020202020204" pitchFamily="34" charset="0"/>
              </a:rPr>
              <a:t>” </a:t>
            </a:r>
            <a:r>
              <a:rPr lang="en-US" sz="1800">
                <a:effectLst/>
                <a:ea typeface="Calibri" panose="020F0502020204030204" pitchFamily="34" charset="0"/>
                <a:cs typeface="Arial" panose="020B0604020202020204" pitchFamily="34" charset="0"/>
              </a:rPr>
              <a:t>of Orbit </a:t>
            </a:r>
            <a:r>
              <a:rPr lang="en-US" sz="1800" err="1">
                <a:effectLst/>
                <a:ea typeface="Calibri" panose="020F0502020204030204" pitchFamily="34" charset="0"/>
                <a:cs typeface="Arial" panose="020B0604020202020204" pitchFamily="34" charset="0"/>
              </a:rPr>
              <a:t>vzw</a:t>
            </a:r>
            <a:r>
              <a:rPr lang="en-US" sz="1800">
                <a:ea typeface="Calibri" panose="020F0502020204030204" pitchFamily="34" charset="0"/>
                <a:cs typeface="Arial" panose="020B0604020202020204" pitchFamily="34" charset="0"/>
              </a:rPr>
              <a:t>: focus on “undertone” of racist message.</a:t>
            </a:r>
            <a:endParaRPr lang="en-BE" sz="18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041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E6058072-8126-4702-8D10-1D576929DE26}"/>
              </a:ext>
            </a:extLst>
          </p:cNvPr>
          <p:cNvSpPr txBox="1">
            <a:spLocks/>
          </p:cNvSpPr>
          <p:nvPr/>
        </p:nvSpPr>
        <p:spPr bwMode="auto">
          <a:xfrm>
            <a:off x="421241" y="321937"/>
            <a:ext cx="969803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1.   Introduction to culture-sensitive care</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a:t>
            </a:fld>
            <a:endParaRPr lang="en-GB" altLang="fr-FR" sz="1400">
              <a:solidFill>
                <a:srgbClr val="4655AA"/>
              </a:solidFill>
              <a:latin typeface="Open Sans" panose="020B0606030504020204" pitchFamily="34" charset="0"/>
            </a:endParaRPr>
          </a:p>
        </p:txBody>
      </p:sp>
      <p:pic>
        <p:nvPicPr>
          <p:cNvPr id="2" name="Google Shape;184;p8">
            <a:extLst>
              <a:ext uri="{FF2B5EF4-FFF2-40B4-BE49-F238E27FC236}">
                <a16:creationId xmlns:a16="http://schemas.microsoft.com/office/drawing/2014/main" id="{956FF91A-2CFC-A654-79E6-65BC1CB3F5B4}"/>
              </a:ext>
            </a:extLst>
          </p:cNvPr>
          <p:cNvPicPr preferRelativeResize="0"/>
          <p:nvPr/>
        </p:nvPicPr>
        <p:blipFill rotWithShape="1">
          <a:blip r:embed="rId3">
            <a:extLst>
              <a:ext uri="{28A0092B-C50C-407E-A947-70E740481C1C}">
                <a14:useLocalDpi xmlns:a14="http://schemas.microsoft.com/office/drawing/2010/main" val="0"/>
              </a:ext>
            </a:extLst>
          </a:blip>
          <a:srcRect t="25455" r="1791" b="3110"/>
          <a:stretch/>
        </p:blipFill>
        <p:spPr>
          <a:xfrm>
            <a:off x="221083" y="1832892"/>
            <a:ext cx="4533900" cy="4234198"/>
          </a:xfrm>
          <a:prstGeom prst="rect">
            <a:avLst/>
          </a:prstGeom>
          <a:noFill/>
          <a:ln>
            <a:noFill/>
          </a:ln>
        </p:spPr>
      </p:pic>
      <p:pic>
        <p:nvPicPr>
          <p:cNvPr id="4" name="Picture 3">
            <a:extLst>
              <a:ext uri="{FF2B5EF4-FFF2-40B4-BE49-F238E27FC236}">
                <a16:creationId xmlns:a16="http://schemas.microsoft.com/office/drawing/2014/main" id="{02B5BD93-2EB3-94E8-BFDE-474AED4484BA}"/>
              </a:ext>
            </a:extLst>
          </p:cNvPr>
          <p:cNvPicPr>
            <a:picLocks noChangeAspect="1"/>
          </p:cNvPicPr>
          <p:nvPr/>
        </p:nvPicPr>
        <p:blipFill>
          <a:blip r:embed="rId4"/>
          <a:stretch>
            <a:fillRect/>
          </a:stretch>
        </p:blipFill>
        <p:spPr>
          <a:xfrm>
            <a:off x="7559870" y="1843330"/>
            <a:ext cx="4400609" cy="4234199"/>
          </a:xfrm>
          <a:prstGeom prst="rect">
            <a:avLst/>
          </a:prstGeom>
        </p:spPr>
      </p:pic>
      <p:sp>
        <p:nvSpPr>
          <p:cNvPr id="6" name="Rectangle 17">
            <a:extLst>
              <a:ext uri="{FF2B5EF4-FFF2-40B4-BE49-F238E27FC236}">
                <a16:creationId xmlns:a16="http://schemas.microsoft.com/office/drawing/2014/main" id="{84C7CFE1-291F-09F2-5495-F7193F7F4F59}"/>
              </a:ext>
            </a:extLst>
          </p:cNvPr>
          <p:cNvSpPr>
            <a:spLocks noChangeArrowheads="1"/>
          </p:cNvSpPr>
          <p:nvPr/>
        </p:nvSpPr>
        <p:spPr bwMode="auto">
          <a:xfrm>
            <a:off x="4754983" y="3429000"/>
            <a:ext cx="2815325"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r>
              <a:rPr lang="en-US" altLang="fr-FR" sz="2400" b="1">
                <a:latin typeface="+mj-lt"/>
                <a:ea typeface="ヒラギノ角ゴ Pro W3"/>
                <a:cs typeface="Open Sans"/>
              </a:rPr>
              <a:t>The Cultural Iceberg</a:t>
            </a:r>
          </a:p>
          <a:p>
            <a:pPr algn="ctr">
              <a:spcBef>
                <a:spcPts val="600"/>
              </a:spcBef>
              <a:spcAft>
                <a:spcPts val="1200"/>
              </a:spcAft>
              <a:buNone/>
            </a:pPr>
            <a:r>
              <a:rPr lang="en-US" altLang="fr-FR" sz="2400" i="1">
                <a:latin typeface="+mj-lt"/>
                <a:ea typeface="ヒラギノ角ゴ Pro W3"/>
                <a:cs typeface="Open Sans"/>
              </a:rPr>
              <a:t>By Edward T. Hall</a:t>
            </a:r>
          </a:p>
        </p:txBody>
      </p:sp>
      <p:sp>
        <p:nvSpPr>
          <p:cNvPr id="3" name="TextBox 2">
            <a:extLst>
              <a:ext uri="{FF2B5EF4-FFF2-40B4-BE49-F238E27FC236}">
                <a16:creationId xmlns:a16="http://schemas.microsoft.com/office/drawing/2014/main" id="{B3E1CB67-93FE-F425-E48F-B8A27B256339}"/>
              </a:ext>
            </a:extLst>
          </p:cNvPr>
          <p:cNvSpPr txBox="1"/>
          <p:nvPr/>
        </p:nvSpPr>
        <p:spPr>
          <a:xfrm>
            <a:off x="9630427" y="6060509"/>
            <a:ext cx="40062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Source: https://adeaconsmusing.ca/</a:t>
            </a:r>
            <a:endParaRPr lang="en-US" sz="1200">
              <a:cs typeface="Calibri"/>
            </a:endParaRPr>
          </a:p>
        </p:txBody>
      </p:sp>
    </p:spTree>
    <p:extLst>
      <p:ext uri="{BB962C8B-B14F-4D97-AF65-F5344CB8AC3E}">
        <p14:creationId xmlns:p14="http://schemas.microsoft.com/office/powerpoint/2010/main" val="1134186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40</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6" y="1748566"/>
            <a:ext cx="8631007" cy="447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altLang="fr-FR" b="1">
                <a:solidFill>
                  <a:schemeClr val="tx2"/>
                </a:solidFill>
                <a:latin typeface="+mn-lt"/>
                <a:ea typeface="ヒラギノ角ゴ Pro W3"/>
                <a:cs typeface="Open Sans"/>
              </a:rPr>
              <a:t>3.5. Reacting to racism: In-situ coping</a:t>
            </a:r>
            <a:endParaRPr lang="nl-BE" altLang="fr-FR" sz="1400" b="1">
              <a:solidFill>
                <a:schemeClr val="tx2"/>
              </a:solidFill>
              <a:latin typeface="+mn-lt"/>
              <a:ea typeface="ヒラギノ角ゴ Pro W3"/>
              <a:cs typeface="Open Sans"/>
            </a:endParaRPr>
          </a:p>
          <a:p>
            <a:pPr marL="722313" indent="-449263">
              <a:lnSpc>
                <a:spcPct val="100000"/>
              </a:lnSpc>
              <a:spcBef>
                <a:spcPts val="0"/>
              </a:spcBef>
              <a:buNone/>
            </a:pPr>
            <a:r>
              <a:rPr lang="en-US" altLang="fr-FR" sz="2400" b="1">
                <a:latin typeface="+mj-lt"/>
                <a:ea typeface="ヒラギノ角ゴ Pro W3"/>
                <a:cs typeface="Open Sans"/>
              </a:rPr>
              <a:t>Connective communication</a:t>
            </a:r>
          </a:p>
          <a:p>
            <a:pPr marL="901700" lvl="0" indent="-279400">
              <a:lnSpc>
                <a:spcPct val="115000"/>
              </a:lnSpc>
              <a:spcBef>
                <a:spcPts val="600"/>
              </a:spcBef>
              <a:buFont typeface="Symbol" panose="05050102010706020507" pitchFamily="18" charset="2"/>
              <a:buChar char=""/>
            </a:pPr>
            <a:r>
              <a:rPr lang="en-US" sz="1800">
                <a:effectLst/>
                <a:ea typeface="Calibri" panose="020F0502020204030204" pitchFamily="34" charset="0"/>
                <a:cs typeface="OpenSans-Italic"/>
              </a:rPr>
              <a:t>Observing (instead of interpreting): name the behavior, </a:t>
            </a:r>
            <a:br>
              <a:rPr lang="en-US" sz="1800">
                <a:effectLst/>
                <a:ea typeface="Calibri" panose="020F0502020204030204" pitchFamily="34" charset="0"/>
                <a:cs typeface="OpenSans-Italic"/>
              </a:rPr>
            </a:br>
            <a:r>
              <a:rPr lang="en-US" sz="1800">
                <a:effectLst/>
                <a:ea typeface="Calibri" panose="020F0502020204030204" pitchFamily="34" charset="0"/>
                <a:cs typeface="OpenSans-Italic"/>
              </a:rPr>
              <a:t>not the intention.</a:t>
            </a:r>
          </a:p>
          <a:p>
            <a:pPr marL="901700" lvl="0" indent="-279400">
              <a:lnSpc>
                <a:spcPct val="115000"/>
              </a:lnSpc>
              <a:spcBef>
                <a:spcPts val="600"/>
              </a:spcBef>
              <a:buFont typeface="Symbol" panose="05050102010706020507" pitchFamily="18" charset="2"/>
              <a:buChar char=""/>
            </a:pPr>
            <a:r>
              <a:rPr lang="en-US" sz="1800">
                <a:effectLst/>
                <a:ea typeface="Calibri" panose="020F0502020204030204" pitchFamily="34" charset="0"/>
                <a:cs typeface="OpenSans-Italic"/>
              </a:rPr>
              <a:t>Focusing on emotions (instead of pseudo-emotions): </a:t>
            </a:r>
            <a:br>
              <a:rPr lang="en-US" sz="1800">
                <a:effectLst/>
                <a:ea typeface="Calibri" panose="020F0502020204030204" pitchFamily="34" charset="0"/>
                <a:cs typeface="OpenSans-Italic"/>
              </a:rPr>
            </a:br>
            <a:r>
              <a:rPr lang="en-US" sz="1800">
                <a:effectLst/>
                <a:ea typeface="Calibri" panose="020F0502020204030204" pitchFamily="34" charset="0"/>
                <a:cs typeface="OpenSans-Italic"/>
              </a:rPr>
              <a:t>share how this behavior makes you feel.</a:t>
            </a:r>
          </a:p>
          <a:p>
            <a:pPr marL="901700" lvl="0" indent="-279400">
              <a:lnSpc>
                <a:spcPct val="115000"/>
              </a:lnSpc>
              <a:spcBef>
                <a:spcPts val="600"/>
              </a:spcBef>
              <a:buFont typeface="Symbol" panose="05050102010706020507" pitchFamily="18" charset="2"/>
              <a:buChar char=""/>
            </a:pPr>
            <a:r>
              <a:rPr lang="en-US" sz="1800">
                <a:effectLst/>
                <a:ea typeface="Calibri" panose="020F0502020204030204" pitchFamily="34" charset="0"/>
                <a:cs typeface="OpenSans-Italic"/>
              </a:rPr>
              <a:t>Expressing your needs (instead of their obligations): </a:t>
            </a:r>
            <a:br>
              <a:rPr lang="en-US" sz="1800">
                <a:effectLst/>
                <a:ea typeface="Calibri" panose="020F0502020204030204" pitchFamily="34" charset="0"/>
                <a:cs typeface="OpenSans-Italic"/>
              </a:rPr>
            </a:br>
            <a:r>
              <a:rPr lang="en-US" sz="1800">
                <a:effectLst/>
                <a:ea typeface="Calibri" panose="020F0502020204030204" pitchFamily="34" charset="0"/>
                <a:cs typeface="OpenSans-Italic"/>
              </a:rPr>
              <a:t>“</a:t>
            </a:r>
            <a:r>
              <a:rPr lang="en-US" sz="1800" i="1">
                <a:effectLst/>
                <a:ea typeface="Calibri" panose="020F0502020204030204" pitchFamily="34" charset="0"/>
                <a:cs typeface="OpenSans-Italic"/>
              </a:rPr>
              <a:t>I need acknowledgement</a:t>
            </a:r>
            <a:r>
              <a:rPr lang="en-US" sz="1800">
                <a:effectLst/>
                <a:ea typeface="Calibri" panose="020F0502020204030204" pitchFamily="34" charset="0"/>
                <a:cs typeface="OpenSans-Italic"/>
              </a:rPr>
              <a:t>” instead of </a:t>
            </a:r>
            <a:br>
              <a:rPr lang="en-US" sz="1800">
                <a:effectLst/>
                <a:ea typeface="Calibri" panose="020F0502020204030204" pitchFamily="34" charset="0"/>
                <a:cs typeface="OpenSans-Italic"/>
              </a:rPr>
            </a:br>
            <a:r>
              <a:rPr lang="en-US" sz="1800">
                <a:effectLst/>
                <a:ea typeface="Calibri" panose="020F0502020204030204" pitchFamily="34" charset="0"/>
                <a:cs typeface="OpenSans-Italic"/>
              </a:rPr>
              <a:t>“</a:t>
            </a:r>
            <a:r>
              <a:rPr lang="en-US" sz="1800" i="1">
                <a:effectLst/>
                <a:ea typeface="Calibri" panose="020F0502020204030204" pitchFamily="34" charset="0"/>
                <a:cs typeface="OpenSans-Italic"/>
              </a:rPr>
              <a:t>you have to acknowledge me</a:t>
            </a:r>
            <a:r>
              <a:rPr lang="en-US" sz="1800">
                <a:effectLst/>
                <a:ea typeface="Calibri" panose="020F0502020204030204" pitchFamily="34" charset="0"/>
                <a:cs typeface="OpenSans-Italic"/>
              </a:rPr>
              <a:t>”.</a:t>
            </a:r>
          </a:p>
          <a:p>
            <a:pPr marL="901700" lvl="0" indent="-279400">
              <a:lnSpc>
                <a:spcPct val="115000"/>
              </a:lnSpc>
              <a:spcBef>
                <a:spcPts val="600"/>
              </a:spcBef>
              <a:buFont typeface="Symbol" panose="05050102010706020507" pitchFamily="18" charset="2"/>
              <a:buChar char=""/>
            </a:pPr>
            <a:r>
              <a:rPr lang="en-US" sz="1800">
                <a:effectLst/>
                <a:ea typeface="Calibri" panose="020F0502020204030204" pitchFamily="34" charset="0"/>
                <a:cs typeface="OpenSans-Italic"/>
              </a:rPr>
              <a:t>Formulate a request (instead of a demand): </a:t>
            </a:r>
            <a:br>
              <a:rPr lang="en-US" sz="1800">
                <a:effectLst/>
                <a:ea typeface="Calibri" panose="020F0502020204030204" pitchFamily="34" charset="0"/>
                <a:cs typeface="OpenSans-Italic"/>
              </a:rPr>
            </a:br>
            <a:r>
              <a:rPr lang="en-US" sz="1800">
                <a:effectLst/>
                <a:ea typeface="Calibri" panose="020F0502020204030204" pitchFamily="34" charset="0"/>
                <a:cs typeface="OpenSans-Italic"/>
              </a:rPr>
              <a:t>tell them what you would like them to say/do</a:t>
            </a:r>
            <a:r>
              <a:rPr lang="en-US" sz="1800" i="1">
                <a:effectLst/>
                <a:ea typeface="Calibri" panose="020F0502020204030204" pitchFamily="34" charset="0"/>
                <a:cs typeface="OpenSans-Italic"/>
              </a:rPr>
              <a:t> “If you say or do this, it will do the following to me. I would like to ask you to …” </a:t>
            </a:r>
          </a:p>
        </p:txBody>
      </p:sp>
      <p:pic>
        <p:nvPicPr>
          <p:cNvPr id="7170" name="Picture 2" descr="How to Build a Culture of Two-Way Communication">
            <a:extLst>
              <a:ext uri="{FF2B5EF4-FFF2-40B4-BE49-F238E27FC236}">
                <a16:creationId xmlns:a16="http://schemas.microsoft.com/office/drawing/2014/main" id="{FA9D8CD0-3468-F15F-B1D5-BEF0B2604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997" y="2769642"/>
            <a:ext cx="49276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6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41</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697707" y="1740923"/>
            <a:ext cx="10764192" cy="409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en-US" altLang="fr-FR" b="1">
                <a:solidFill>
                  <a:schemeClr val="tx2"/>
                </a:solidFill>
                <a:latin typeface="+mn-lt"/>
                <a:ea typeface="ヒラギノ角ゴ Pro W3"/>
                <a:cs typeface="Open Sans"/>
              </a:rPr>
              <a:t>3.6. Reacting to racism: After-(self)care</a:t>
            </a:r>
            <a:endParaRPr lang="nl-BE" altLang="fr-FR" sz="400" b="1">
              <a:solidFill>
                <a:schemeClr val="tx2"/>
              </a:solidFill>
              <a:latin typeface="+mn-lt"/>
              <a:ea typeface="ヒラギノ角ゴ Pro W3"/>
              <a:cs typeface="Open Sans"/>
            </a:endParaRPr>
          </a:p>
          <a:p>
            <a:pPr marL="722313" indent="-277813">
              <a:lnSpc>
                <a:spcPct val="100000"/>
              </a:lnSpc>
              <a:spcBef>
                <a:spcPts val="0"/>
              </a:spcBef>
              <a:spcAft>
                <a:spcPts val="600"/>
              </a:spcAft>
            </a:pPr>
            <a:r>
              <a:rPr lang="en-US" altLang="fr-FR" sz="2000">
                <a:latin typeface="+mj-lt"/>
                <a:ea typeface="ヒラギノ角ゴ Pro W3"/>
                <a:cs typeface="Open Sans"/>
              </a:rPr>
              <a:t>Never minimize, as this could lead to additional injuries.</a:t>
            </a:r>
          </a:p>
          <a:p>
            <a:pPr marL="722313" indent="-277813">
              <a:lnSpc>
                <a:spcPct val="100000"/>
              </a:lnSpc>
              <a:spcBef>
                <a:spcPts val="0"/>
              </a:spcBef>
              <a:spcAft>
                <a:spcPts val="600"/>
              </a:spcAft>
            </a:pPr>
            <a:r>
              <a:rPr lang="en-US" altLang="fr-FR" sz="2000">
                <a:latin typeface="+mj-lt"/>
                <a:ea typeface="ヒラギノ角ゴ Pro W3"/>
                <a:cs typeface="Open Sans"/>
              </a:rPr>
              <a:t>First and foremost, listen with empathy. </a:t>
            </a:r>
          </a:p>
          <a:p>
            <a:pPr marL="722313" indent="-277813">
              <a:lnSpc>
                <a:spcPct val="100000"/>
              </a:lnSpc>
              <a:spcBef>
                <a:spcPts val="0"/>
              </a:spcBef>
              <a:spcAft>
                <a:spcPts val="600"/>
              </a:spcAft>
            </a:pPr>
            <a:r>
              <a:rPr lang="en-US" altLang="fr-FR" sz="2000">
                <a:latin typeface="+mj-lt"/>
                <a:ea typeface="ヒラギノ角ゴ Pro W3"/>
                <a:cs typeface="Open Sans"/>
              </a:rPr>
              <a:t>Let them talk about what happened in private or in a safe space.</a:t>
            </a:r>
          </a:p>
          <a:p>
            <a:pPr marL="722313" indent="-277813">
              <a:lnSpc>
                <a:spcPct val="100000"/>
              </a:lnSpc>
              <a:spcBef>
                <a:spcPts val="0"/>
              </a:spcBef>
              <a:spcAft>
                <a:spcPts val="600"/>
              </a:spcAft>
            </a:pPr>
            <a:r>
              <a:rPr lang="en-US" altLang="fr-FR" sz="2000">
                <a:latin typeface="+mj-lt"/>
                <a:ea typeface="ヒラギノ角ゴ Pro W3"/>
                <a:cs typeface="Open Sans"/>
              </a:rPr>
              <a:t>People who experience racism often underestimate how often they are confronted with racism. Still, they are a better judge on whether an experience/attack is racist than white people. </a:t>
            </a:r>
          </a:p>
          <a:p>
            <a:pPr marL="722313" indent="-277813">
              <a:lnSpc>
                <a:spcPct val="100000"/>
              </a:lnSpc>
              <a:spcBef>
                <a:spcPts val="0"/>
              </a:spcBef>
              <a:spcAft>
                <a:spcPts val="600"/>
              </a:spcAft>
            </a:pPr>
            <a:r>
              <a:rPr lang="en-US" altLang="fr-FR" sz="2000">
                <a:latin typeface="+mj-lt"/>
                <a:ea typeface="ヒラギノ角ゴ Pro W3"/>
                <a:cs typeface="Open Sans"/>
              </a:rPr>
              <a:t>If you, as a bystander, believe that a particular situation was not a case of racism, the chances are still very high that the person experienced racism before. </a:t>
            </a:r>
          </a:p>
          <a:p>
            <a:pPr marL="722313" indent="-277813">
              <a:lnSpc>
                <a:spcPct val="100000"/>
              </a:lnSpc>
              <a:spcBef>
                <a:spcPts val="0"/>
              </a:spcBef>
              <a:spcAft>
                <a:spcPts val="600"/>
              </a:spcAft>
            </a:pPr>
            <a:r>
              <a:rPr lang="en-US" altLang="fr-FR" sz="2000">
                <a:latin typeface="+mj-lt"/>
                <a:ea typeface="ヒラギノ角ゴ Pro W3"/>
                <a:cs typeface="Open Sans"/>
              </a:rPr>
              <a:t>After the experience, analyze the situation: What happened exactly, and why?; How did I react (as a victim or bystander)? How would I like to react next time?</a:t>
            </a:r>
            <a:br>
              <a:rPr lang="en-US" altLang="fr-FR" sz="2000">
                <a:latin typeface="+mj-lt"/>
                <a:ea typeface="ヒラギノ角ゴ Pro W3"/>
                <a:cs typeface="Open Sans"/>
              </a:rPr>
            </a:br>
            <a:r>
              <a:rPr lang="en-US" altLang="fr-FR" sz="2000">
                <a:latin typeface="+mj-lt"/>
                <a:ea typeface="ヒラギノ角ゴ Pro W3"/>
                <a:cs typeface="Open Sans"/>
              </a:rPr>
              <a:t>When a victim is still highly emotional, it might not be the best time to analyze.</a:t>
            </a:r>
          </a:p>
        </p:txBody>
      </p:sp>
    </p:spTree>
    <p:extLst>
      <p:ext uri="{BB962C8B-B14F-4D97-AF65-F5344CB8AC3E}">
        <p14:creationId xmlns:p14="http://schemas.microsoft.com/office/powerpoint/2010/main" val="1906656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42</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465138" y="1786799"/>
            <a:ext cx="7030808" cy="41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1079500" indent="-812800">
              <a:spcBef>
                <a:spcPts val="600"/>
              </a:spcBef>
              <a:spcAft>
                <a:spcPts val="1200"/>
              </a:spcAft>
              <a:buNone/>
            </a:pPr>
            <a:r>
              <a:rPr lang="en-US" altLang="fr-FR" b="1">
                <a:solidFill>
                  <a:schemeClr val="tx2"/>
                </a:solidFill>
                <a:latin typeface="+mn-lt"/>
                <a:ea typeface="ヒラギノ角ゴ Pro W3"/>
                <a:cs typeface="Open Sans"/>
              </a:rPr>
              <a:t>3.6. Reacting to racism: After- (self)care</a:t>
            </a:r>
            <a:endParaRPr lang="nl-BE" altLang="fr-FR" sz="900" b="1">
              <a:solidFill>
                <a:schemeClr val="tx2"/>
              </a:solidFill>
              <a:latin typeface="+mn-lt"/>
              <a:ea typeface="ヒラギノ角ゴ Pro W3"/>
              <a:cs typeface="Open Sans"/>
            </a:endParaRPr>
          </a:p>
          <a:p>
            <a:pPr marL="901700" indent="-279400">
              <a:lnSpc>
                <a:spcPct val="100000"/>
              </a:lnSpc>
              <a:spcBef>
                <a:spcPts val="0"/>
              </a:spcBef>
              <a:spcAft>
                <a:spcPts val="600"/>
              </a:spcAft>
              <a:buNone/>
            </a:pPr>
            <a:r>
              <a:rPr lang="en-US" altLang="fr-FR" sz="2000">
                <a:latin typeface="+mj-lt"/>
                <a:ea typeface="ヒラギノ角ゴ Pro W3"/>
                <a:cs typeface="Open Sans"/>
              </a:rPr>
              <a:t>•	</a:t>
            </a:r>
            <a:r>
              <a:rPr lang="en-US" altLang="fr-FR" sz="2000" b="1">
                <a:latin typeface="+mj-lt"/>
                <a:ea typeface="ヒラギノ角ゴ Pro W3"/>
                <a:cs typeface="Open Sans"/>
              </a:rPr>
              <a:t>“Talking about it equals healing”: </a:t>
            </a:r>
            <a:r>
              <a:rPr lang="en-US" altLang="fr-FR" sz="2000">
                <a:latin typeface="+mj-lt"/>
                <a:ea typeface="ヒラギノ角ゴ Pro W3"/>
                <a:cs typeface="Open Sans"/>
              </a:rPr>
              <a:t>the</a:t>
            </a:r>
            <a:r>
              <a:rPr lang="en-US" altLang="fr-FR" sz="2000" b="1">
                <a:latin typeface="+mj-lt"/>
                <a:ea typeface="ヒラギノ角ゴ Pro W3"/>
                <a:cs typeface="Open Sans"/>
              </a:rPr>
              <a:t> </a:t>
            </a:r>
            <a:r>
              <a:rPr lang="en-US" altLang="fr-FR" sz="2000">
                <a:latin typeface="+mj-lt"/>
                <a:ea typeface="ヒラギノ角ゴ Pro W3"/>
                <a:cs typeface="Open Sans"/>
              </a:rPr>
              <a:t>power of being able to share one’s story/experience freely and safely. It will help to gain understanding regarding the act, injuries and methods of reacting, as well as to gain back control. </a:t>
            </a:r>
          </a:p>
          <a:p>
            <a:pPr marL="901700" indent="-279400">
              <a:lnSpc>
                <a:spcPct val="100000"/>
              </a:lnSpc>
              <a:spcBef>
                <a:spcPts val="0"/>
              </a:spcBef>
              <a:spcAft>
                <a:spcPts val="600"/>
              </a:spcAft>
              <a:buNone/>
            </a:pPr>
            <a:r>
              <a:rPr lang="en-US" altLang="fr-FR" sz="2000">
                <a:latin typeface="+mj-lt"/>
                <a:ea typeface="ヒラギノ角ゴ Pro W3"/>
                <a:cs typeface="Open Sans"/>
              </a:rPr>
              <a:t>•	</a:t>
            </a:r>
            <a:r>
              <a:rPr lang="en-US" altLang="fr-FR" sz="2000" b="1">
                <a:latin typeface="+mj-lt"/>
                <a:ea typeface="ヒラギノ角ゴ Pro W3"/>
                <a:cs typeface="Open Sans"/>
              </a:rPr>
              <a:t>Give and receive support: </a:t>
            </a:r>
            <a:r>
              <a:rPr lang="en-US" altLang="fr-FR" sz="2000">
                <a:latin typeface="+mj-lt"/>
                <a:ea typeface="ヒラギノ角ゴ Pro W3"/>
                <a:cs typeface="Open Sans"/>
              </a:rPr>
              <a:t>the victim should get all the attention; their needs should be checked. Bystanders, friends, family or other people from the social network should show empathy and give support. </a:t>
            </a:r>
          </a:p>
          <a:p>
            <a:pPr marL="901700" indent="-279400">
              <a:lnSpc>
                <a:spcPct val="100000"/>
              </a:lnSpc>
              <a:spcBef>
                <a:spcPts val="0"/>
              </a:spcBef>
              <a:spcAft>
                <a:spcPts val="600"/>
              </a:spcAft>
              <a:buNone/>
            </a:pPr>
            <a:r>
              <a:rPr lang="en-US" altLang="fr-FR" sz="2000">
                <a:latin typeface="+mj-lt"/>
                <a:ea typeface="ヒラギノ角ゴ Pro W3"/>
                <a:cs typeface="Open Sans"/>
              </a:rPr>
              <a:t>•	</a:t>
            </a:r>
            <a:r>
              <a:rPr lang="en-US" altLang="fr-FR" sz="2000" b="1">
                <a:latin typeface="+mj-lt"/>
                <a:ea typeface="ヒラギノ角ゴ Pro W3"/>
                <a:cs typeface="Open Sans"/>
              </a:rPr>
              <a:t>Stress management</a:t>
            </a:r>
            <a:r>
              <a:rPr lang="en-US" altLang="fr-FR" sz="2000">
                <a:latin typeface="+mj-lt"/>
                <a:ea typeface="ヒラギノ角ゴ Pro W3"/>
                <a:cs typeface="Open Sans"/>
              </a:rPr>
              <a:t>: racism can cause peaks of stress, but also chronic stress (constant fear, heightened state of alert); incorporate moments of rest and relaxation.</a:t>
            </a:r>
          </a:p>
        </p:txBody>
      </p:sp>
      <p:pic>
        <p:nvPicPr>
          <p:cNvPr id="8194" name="Picture 2">
            <a:extLst>
              <a:ext uri="{FF2B5EF4-FFF2-40B4-BE49-F238E27FC236}">
                <a16:creationId xmlns:a16="http://schemas.microsoft.com/office/drawing/2014/main" id="{39E13E1F-43D2-4A29-5B4F-B7747552F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50" r="9150"/>
          <a:stretch/>
        </p:blipFill>
        <p:spPr bwMode="auto">
          <a:xfrm>
            <a:off x="7493636" y="2247536"/>
            <a:ext cx="4439372" cy="362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43</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465138" y="1718159"/>
            <a:ext cx="7998378" cy="448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1079500" indent="-812800">
              <a:spcBef>
                <a:spcPts val="600"/>
              </a:spcBef>
              <a:spcAft>
                <a:spcPts val="1200"/>
              </a:spcAft>
              <a:buNone/>
            </a:pPr>
            <a:r>
              <a:rPr lang="nl-BE" altLang="fr-FR" b="1">
                <a:solidFill>
                  <a:schemeClr val="tx2"/>
                </a:solidFill>
                <a:latin typeface="+mn-lt"/>
                <a:ea typeface="ヒラギノ角ゴ Pro W3"/>
                <a:cs typeface="Open Sans"/>
              </a:rPr>
              <a:t>3.6. Reacting to racism: After- (self)care</a:t>
            </a:r>
            <a:endParaRPr lang="nl-BE" altLang="fr-FR" sz="800">
              <a:solidFill>
                <a:schemeClr val="tx2"/>
              </a:solidFill>
              <a:latin typeface="+mj-lt"/>
              <a:ea typeface="ヒラギノ角ゴ Pro W3"/>
              <a:cs typeface="Open Sans"/>
            </a:endParaRPr>
          </a:p>
          <a:p>
            <a:pPr marL="715963" indent="-258763">
              <a:lnSpc>
                <a:spcPct val="100000"/>
              </a:lnSpc>
              <a:spcBef>
                <a:spcPts val="0"/>
              </a:spcBef>
              <a:spcAft>
                <a:spcPts val="1200"/>
              </a:spcAft>
              <a:buNone/>
            </a:pPr>
            <a:r>
              <a:rPr lang="en-US" altLang="fr-FR" sz="2000">
                <a:latin typeface="+mj-lt"/>
                <a:ea typeface="ヒラギノ角ゴ Pro W3"/>
                <a:cs typeface="Open Sans"/>
              </a:rPr>
              <a:t>•	Development of </a:t>
            </a:r>
            <a:r>
              <a:rPr lang="en-US" altLang="fr-FR" sz="2000" b="1">
                <a:latin typeface="+mj-lt"/>
                <a:ea typeface="ヒラギノ角ゴ Pro W3"/>
                <a:cs typeface="Open Sans"/>
              </a:rPr>
              <a:t>psychological issues </a:t>
            </a:r>
            <a:r>
              <a:rPr lang="en-US" altLang="fr-FR" sz="2000">
                <a:latin typeface="+mj-lt"/>
                <a:ea typeface="ヒラギノ角ゴ Pro W3"/>
                <a:cs typeface="Open Sans"/>
              </a:rPr>
              <a:t>- destructive behavior, posing a risk for the </a:t>
            </a:r>
            <a:r>
              <a:rPr lang="en-US" altLang="fr-FR" sz="2000" b="1">
                <a:latin typeface="+mj-lt"/>
                <a:ea typeface="ヒラギノ角ゴ Pro W3"/>
                <a:cs typeface="Open Sans"/>
              </a:rPr>
              <a:t>physical health</a:t>
            </a:r>
            <a:r>
              <a:rPr lang="en-US" altLang="fr-FR" sz="2000">
                <a:latin typeface="+mj-lt"/>
                <a:ea typeface="ヒラギノ角ゴ Pro W3"/>
                <a:cs typeface="Open Sans"/>
              </a:rPr>
              <a:t>, i.e. suicide, anorexia.</a:t>
            </a:r>
          </a:p>
          <a:p>
            <a:pPr marL="715963" indent="-258763">
              <a:lnSpc>
                <a:spcPct val="100000"/>
              </a:lnSpc>
              <a:spcBef>
                <a:spcPts val="0"/>
              </a:spcBef>
              <a:spcAft>
                <a:spcPts val="1200"/>
              </a:spcAft>
              <a:buNone/>
            </a:pPr>
            <a:r>
              <a:rPr lang="en-US" altLang="fr-FR" sz="2000">
                <a:latin typeface="+mj-lt"/>
                <a:ea typeface="ヒラギノ角ゴ Pro W3"/>
                <a:cs typeface="Open Sans"/>
              </a:rPr>
              <a:t>•	There is a huge </a:t>
            </a:r>
            <a:r>
              <a:rPr lang="en-US" altLang="fr-FR" sz="2000" b="1">
                <a:latin typeface="+mj-lt"/>
                <a:ea typeface="ヒラギノ角ゴ Pro W3"/>
                <a:cs typeface="Open Sans"/>
              </a:rPr>
              <a:t>lack of specialized help </a:t>
            </a:r>
            <a:r>
              <a:rPr lang="en-US" altLang="fr-FR" sz="2000">
                <a:latin typeface="+mj-lt"/>
                <a:ea typeface="ヒラギノ角ゴ Pro W3"/>
                <a:cs typeface="Open Sans"/>
              </a:rPr>
              <a:t>for victims (“diversity-proof”). </a:t>
            </a:r>
          </a:p>
          <a:p>
            <a:pPr marL="715963" indent="-258763">
              <a:lnSpc>
                <a:spcPct val="100000"/>
              </a:lnSpc>
              <a:spcBef>
                <a:spcPts val="0"/>
              </a:spcBef>
              <a:spcAft>
                <a:spcPts val="1200"/>
              </a:spcAft>
              <a:buNone/>
            </a:pPr>
            <a:r>
              <a:rPr lang="en-US" altLang="fr-FR" sz="2000">
                <a:latin typeface="+mj-lt"/>
                <a:ea typeface="ヒラギノ角ゴ Pro W3"/>
                <a:cs typeface="Open Sans"/>
              </a:rPr>
              <a:t>•	There is often </a:t>
            </a:r>
            <a:r>
              <a:rPr lang="en-US" altLang="fr-FR" sz="2000" b="1">
                <a:latin typeface="+mj-lt"/>
                <a:ea typeface="ヒラギノ角ゴ Pro W3"/>
                <a:cs typeface="Open Sans"/>
              </a:rPr>
              <a:t>a taboo </a:t>
            </a:r>
            <a:r>
              <a:rPr lang="en-US" altLang="fr-FR" sz="2000">
                <a:latin typeface="+mj-lt"/>
                <a:ea typeface="ヒラギノ角ゴ Pro W3"/>
                <a:cs typeface="Open Sans"/>
              </a:rPr>
              <a:t>regarding seeking psychological help.</a:t>
            </a:r>
          </a:p>
          <a:p>
            <a:pPr marL="715963" indent="-258763">
              <a:lnSpc>
                <a:spcPct val="100000"/>
              </a:lnSpc>
              <a:spcBef>
                <a:spcPts val="0"/>
              </a:spcBef>
              <a:spcAft>
                <a:spcPts val="1200"/>
              </a:spcAft>
              <a:buNone/>
            </a:pPr>
            <a:r>
              <a:rPr lang="en-US" altLang="fr-FR" sz="2000">
                <a:latin typeface="+mj-lt"/>
                <a:ea typeface="ヒラギノ角ゴ Pro W3"/>
                <a:cs typeface="Open Sans"/>
              </a:rPr>
              <a:t>•	</a:t>
            </a:r>
            <a:r>
              <a:rPr lang="en-US" altLang="fr-FR" sz="2000" b="1">
                <a:latin typeface="+mj-lt"/>
                <a:ea typeface="ヒラギノ角ゴ Pro W3"/>
                <a:cs typeface="Open Sans"/>
              </a:rPr>
              <a:t>Sharing experiences </a:t>
            </a:r>
            <a:r>
              <a:rPr lang="en-US" altLang="fr-FR" sz="2000">
                <a:latin typeface="+mj-lt"/>
                <a:ea typeface="ヒラギノ角ゴ Pro W3"/>
                <a:cs typeface="Open Sans"/>
              </a:rPr>
              <a:t>with peers/other victims of racism can be </a:t>
            </a:r>
            <a:br>
              <a:rPr lang="en-US" altLang="fr-FR" sz="2000">
                <a:latin typeface="+mj-lt"/>
                <a:ea typeface="ヒラギノ角ゴ Pro W3"/>
                <a:cs typeface="Open Sans"/>
              </a:rPr>
            </a:br>
            <a:r>
              <a:rPr lang="en-US" altLang="fr-FR" sz="2000">
                <a:latin typeface="+mj-lt"/>
                <a:ea typeface="ヒラギノ角ゴ Pro W3"/>
                <a:cs typeface="Open Sans"/>
              </a:rPr>
              <a:t>effective in the trauma processing (i.e. self-help groups). </a:t>
            </a:r>
          </a:p>
          <a:p>
            <a:pPr marL="715963" indent="-258763">
              <a:lnSpc>
                <a:spcPct val="100000"/>
              </a:lnSpc>
              <a:spcBef>
                <a:spcPts val="0"/>
              </a:spcBef>
              <a:spcAft>
                <a:spcPts val="1200"/>
              </a:spcAft>
              <a:buNone/>
            </a:pPr>
            <a:r>
              <a:rPr lang="en-US" altLang="fr-FR" sz="2000">
                <a:latin typeface="+mj-lt"/>
                <a:ea typeface="ヒラギノ角ゴ Pro W3"/>
                <a:cs typeface="Open Sans"/>
              </a:rPr>
              <a:t>•	Stimulate a healthy lifestyle, keeping an eye on detrimental reactions (i.e. anorexia).</a:t>
            </a:r>
          </a:p>
          <a:p>
            <a:pPr marL="715963" indent="-258763">
              <a:lnSpc>
                <a:spcPct val="100000"/>
              </a:lnSpc>
              <a:spcBef>
                <a:spcPts val="0"/>
              </a:spcBef>
              <a:spcAft>
                <a:spcPts val="1200"/>
              </a:spcAft>
              <a:buNone/>
            </a:pPr>
            <a:r>
              <a:rPr lang="en-US" altLang="fr-FR" sz="2000">
                <a:latin typeface="+mj-lt"/>
                <a:ea typeface="ヒラギノ角ゴ Pro W3"/>
                <a:cs typeface="Open Sans"/>
              </a:rPr>
              <a:t>•	PTSD: support through more specialized racial </a:t>
            </a:r>
            <a:r>
              <a:rPr lang="en-US" altLang="fr-FR" sz="2000" b="1">
                <a:latin typeface="+mj-lt"/>
                <a:ea typeface="ヒラギノ角ゴ Pro W3"/>
                <a:cs typeface="Open Sans"/>
              </a:rPr>
              <a:t>trauma therapy </a:t>
            </a:r>
            <a:r>
              <a:rPr lang="en-US" altLang="fr-FR" sz="2000">
                <a:latin typeface="+mj-lt"/>
                <a:ea typeface="ヒラギノ角ゴ Pro W3"/>
                <a:cs typeface="Open Sans"/>
              </a:rPr>
              <a:t>can provide support (EMDR, CBT).</a:t>
            </a:r>
          </a:p>
        </p:txBody>
      </p:sp>
      <p:pic>
        <p:nvPicPr>
          <p:cNvPr id="8194" name="Picture 2" descr="The Impact of Racism on Health – San Diego – Sharp Health News">
            <a:extLst>
              <a:ext uri="{FF2B5EF4-FFF2-40B4-BE49-F238E27FC236}">
                <a16:creationId xmlns:a16="http://schemas.microsoft.com/office/drawing/2014/main" id="{39E13E1F-43D2-4A29-5B4F-B7747552F5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64" r="15120"/>
          <a:stretch/>
        </p:blipFill>
        <p:spPr bwMode="auto">
          <a:xfrm>
            <a:off x="8335926" y="2301395"/>
            <a:ext cx="3714040" cy="362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39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44</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454814" y="1716621"/>
            <a:ext cx="7453773"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1079500" indent="-812800">
              <a:spcBef>
                <a:spcPts val="600"/>
              </a:spcBef>
              <a:spcAft>
                <a:spcPts val="1200"/>
              </a:spcAft>
              <a:buNone/>
            </a:pPr>
            <a:r>
              <a:rPr lang="nl-BE" altLang="fr-FR" b="1">
                <a:solidFill>
                  <a:schemeClr val="tx2"/>
                </a:solidFill>
                <a:latin typeface="+mn-lt"/>
                <a:ea typeface="ヒラギノ角ゴ Pro W3"/>
                <a:cs typeface="Open Sans"/>
              </a:rPr>
              <a:t>3.7. Reacting to racism: More harm than good</a:t>
            </a:r>
          </a:p>
          <a:p>
            <a:pPr marL="1079500" indent="-812800">
              <a:spcBef>
                <a:spcPts val="0"/>
              </a:spcBef>
              <a:spcAft>
                <a:spcPts val="1200"/>
              </a:spcAft>
              <a:buNone/>
            </a:pPr>
            <a:endParaRPr lang="nl-BE" altLang="fr-FR" sz="800">
              <a:solidFill>
                <a:schemeClr val="tx2"/>
              </a:solidFill>
              <a:latin typeface="+mj-lt"/>
              <a:ea typeface="ヒラギノ角ゴ Pro W3"/>
              <a:cs typeface="Open Sans"/>
            </a:endParaRPr>
          </a:p>
        </p:txBody>
      </p:sp>
      <p:pic>
        <p:nvPicPr>
          <p:cNvPr id="7" name="Picture 2" descr="Ten aanval !">
            <a:extLst>
              <a:ext uri="{FF2B5EF4-FFF2-40B4-BE49-F238E27FC236}">
                <a16:creationId xmlns:a16="http://schemas.microsoft.com/office/drawing/2014/main" id="{513625D3-E5A0-026D-3C6D-39EE63312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917" y="2286000"/>
            <a:ext cx="2657475" cy="19226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Jemen kameleon (Chamaeleo Calyptratus) v.a. €65,- | Hagedissen | welle">
            <a:extLst>
              <a:ext uri="{FF2B5EF4-FFF2-40B4-BE49-F238E27FC236}">
                <a16:creationId xmlns:a16="http://schemas.microsoft.com/office/drawing/2014/main" id="{E94A1BAB-AB68-8E50-2C52-FD4CA5D52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7171" y="2286000"/>
            <a:ext cx="2072257" cy="19226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174,139 Perfectie Foto's - gratis en royaltyvrije stockfoto's uit Dreamstime">
            <a:extLst>
              <a:ext uri="{FF2B5EF4-FFF2-40B4-BE49-F238E27FC236}">
                <a16:creationId xmlns:a16="http://schemas.microsoft.com/office/drawing/2014/main" id="{66896A21-5886-724F-751D-CB36CE6EA8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7171" y="4403188"/>
            <a:ext cx="2072257" cy="17587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Oogkleppen">
            <a:extLst>
              <a:ext uri="{FF2B5EF4-FFF2-40B4-BE49-F238E27FC236}">
                <a16:creationId xmlns:a16="http://schemas.microsoft.com/office/drawing/2014/main" id="{A23C3CF3-B93C-2791-009D-4C443110B2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4917" y="4403188"/>
            <a:ext cx="2657474" cy="1758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ekstvak 6">
            <a:extLst>
              <a:ext uri="{FF2B5EF4-FFF2-40B4-BE49-F238E27FC236}">
                <a16:creationId xmlns:a16="http://schemas.microsoft.com/office/drawing/2014/main" id="{B94F0D7C-07ED-BF46-91CA-8C44449A761E}"/>
              </a:ext>
            </a:extLst>
          </p:cNvPr>
          <p:cNvGraphicFramePr/>
          <p:nvPr>
            <p:extLst>
              <p:ext uri="{D42A27DB-BD31-4B8C-83A1-F6EECF244321}">
                <p14:modId xmlns:p14="http://schemas.microsoft.com/office/powerpoint/2010/main" val="2423505625"/>
              </p:ext>
            </p:extLst>
          </p:nvPr>
        </p:nvGraphicFramePr>
        <p:xfrm>
          <a:off x="539099" y="2286000"/>
          <a:ext cx="5627044" cy="3875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78062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E417D200-FC21-4B0D-8F89-3878F6D6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0" name="Title 19">
            <a:extLst>
              <a:ext uri="{FF2B5EF4-FFF2-40B4-BE49-F238E27FC236}">
                <a16:creationId xmlns:a16="http://schemas.microsoft.com/office/drawing/2014/main" id="{58A9A1F6-12F6-4A96-B851-0A706A858952}"/>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3.	Dealing with racism</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ACAC4912-121E-4B5F-8AF7-8B778AE2D128}"/>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45</a:t>
            </a:fld>
            <a:endParaRPr lang="en-GB" altLang="fr-FR" sz="1400">
              <a:solidFill>
                <a:srgbClr val="4655AA"/>
              </a:solidFill>
              <a:latin typeface="Open Sans" panose="020B0606030504020204" pitchFamily="34" charset="0"/>
            </a:endParaRPr>
          </a:p>
        </p:txBody>
      </p:sp>
      <p:sp>
        <p:nvSpPr>
          <p:cNvPr id="9" name="Rectangle 17">
            <a:extLst>
              <a:ext uri="{FF2B5EF4-FFF2-40B4-BE49-F238E27FC236}">
                <a16:creationId xmlns:a16="http://schemas.microsoft.com/office/drawing/2014/main" id="{E17C0606-04AE-FBCB-669A-CB8E5D2A8EDB}"/>
              </a:ext>
            </a:extLst>
          </p:cNvPr>
          <p:cNvSpPr>
            <a:spLocks noChangeArrowheads="1"/>
          </p:cNvSpPr>
          <p:nvPr/>
        </p:nvSpPr>
        <p:spPr bwMode="auto">
          <a:xfrm>
            <a:off x="465138" y="1692574"/>
            <a:ext cx="7453773"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1079500" indent="-812800">
              <a:spcBef>
                <a:spcPts val="600"/>
              </a:spcBef>
              <a:spcAft>
                <a:spcPts val="1200"/>
              </a:spcAft>
              <a:buNone/>
            </a:pPr>
            <a:r>
              <a:rPr lang="nl-BE" altLang="fr-FR" b="1">
                <a:solidFill>
                  <a:schemeClr val="tx2"/>
                </a:solidFill>
                <a:latin typeface="+mn-lt"/>
                <a:ea typeface="ヒラギノ角ゴ Pro W3"/>
                <a:cs typeface="Open Sans"/>
              </a:rPr>
              <a:t>3.7. Reacting to racism: More harm than good</a:t>
            </a:r>
          </a:p>
          <a:p>
            <a:pPr marL="1079500" indent="-812800">
              <a:spcBef>
                <a:spcPts val="0"/>
              </a:spcBef>
              <a:spcAft>
                <a:spcPts val="1200"/>
              </a:spcAft>
              <a:buNone/>
            </a:pPr>
            <a:endParaRPr lang="nl-BE" altLang="fr-FR" sz="800">
              <a:solidFill>
                <a:schemeClr val="tx2"/>
              </a:solidFill>
              <a:latin typeface="+mj-lt"/>
              <a:ea typeface="ヒラギノ角ゴ Pro W3"/>
              <a:cs typeface="Open Sans"/>
            </a:endParaRPr>
          </a:p>
        </p:txBody>
      </p:sp>
      <p:sp>
        <p:nvSpPr>
          <p:cNvPr id="15" name="Content Placeholder 2">
            <a:extLst>
              <a:ext uri="{FF2B5EF4-FFF2-40B4-BE49-F238E27FC236}">
                <a16:creationId xmlns:a16="http://schemas.microsoft.com/office/drawing/2014/main" id="{3A009F22-37B8-8E61-1090-DD7696DEDA7A}"/>
              </a:ext>
            </a:extLst>
          </p:cNvPr>
          <p:cNvSpPr txBox="1">
            <a:spLocks/>
          </p:cNvSpPr>
          <p:nvPr/>
        </p:nvSpPr>
        <p:spPr>
          <a:xfrm>
            <a:off x="697706" y="1459832"/>
            <a:ext cx="11133304" cy="678581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ヒラギノ角ゴ Pro W3" pitchFamily="-86" charset="-128"/>
                <a:cs typeface="ヒラギノ角ゴ Pro W3" pitchFamily="-86"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ヒラギノ角ゴ Pro W3" pitchFamily="-86"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ヒラギノ角ゴ Pro W3" pitchFamily="-86"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ヒラギノ角ゴ Pro W3" pitchFamily="-86"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0" indent="-342900">
              <a:lnSpc>
                <a:spcPct val="100000"/>
              </a:lnSpc>
              <a:spcBef>
                <a:spcPts val="600"/>
              </a:spcBef>
              <a:spcAft>
                <a:spcPts val="0"/>
              </a:spcAft>
            </a:pPr>
            <a:endParaRPr lang="en-US" sz="2000" dirty="0">
              <a:ea typeface="ヒラギノ角ゴ Pro W3"/>
              <a:cs typeface="Calibri Light"/>
            </a:endParaRPr>
          </a:p>
          <a:p>
            <a:pPr marL="720000" indent="-342900">
              <a:lnSpc>
                <a:spcPct val="100000"/>
              </a:lnSpc>
              <a:spcBef>
                <a:spcPts val="600"/>
              </a:spcBef>
              <a:spcAft>
                <a:spcPts val="0"/>
              </a:spcAft>
            </a:pPr>
            <a:endParaRPr lang="en-US" sz="2000" dirty="0">
              <a:ea typeface="ヒラギノ角ゴ Pro W3"/>
              <a:cs typeface="Calibri Light"/>
            </a:endParaRPr>
          </a:p>
          <a:p>
            <a:pPr marL="720000" indent="-342900">
              <a:lnSpc>
                <a:spcPct val="100000"/>
              </a:lnSpc>
              <a:spcBef>
                <a:spcPts val="600"/>
              </a:spcBef>
              <a:spcAft>
                <a:spcPts val="0"/>
              </a:spcAft>
            </a:pPr>
            <a:r>
              <a:rPr lang="en-US" sz="2000" dirty="0">
                <a:ea typeface="ヒラギノ角ゴ Pro W3"/>
                <a:cs typeface="Calibri Light"/>
              </a:rPr>
              <a:t>Important to address hateful behavior or speech. If not, you make hate possible.</a:t>
            </a:r>
          </a:p>
          <a:p>
            <a:pPr marL="720000" indent="-342900">
              <a:lnSpc>
                <a:spcPct val="100000"/>
              </a:lnSpc>
              <a:spcBef>
                <a:spcPts val="600"/>
              </a:spcBef>
              <a:spcAft>
                <a:spcPts val="0"/>
              </a:spcAft>
            </a:pPr>
            <a:r>
              <a:rPr lang="en-US" sz="2000" dirty="0">
                <a:ea typeface="ヒラギノ角ゴ Pro W3"/>
                <a:cs typeface="Calibri Light"/>
              </a:rPr>
              <a:t>To tell about the racist experience is to recover.</a:t>
            </a:r>
          </a:p>
          <a:p>
            <a:pPr marL="720000" indent="-342900">
              <a:lnSpc>
                <a:spcPct val="100000"/>
              </a:lnSpc>
              <a:spcBef>
                <a:spcPts val="600"/>
              </a:spcBef>
              <a:spcAft>
                <a:spcPts val="0"/>
              </a:spcAft>
            </a:pPr>
            <a:r>
              <a:rPr lang="en-US" sz="2000" dirty="0">
                <a:ea typeface="ヒラギノ角ゴ Pro W3"/>
                <a:cs typeface="Calibri Light"/>
              </a:rPr>
              <a:t>Seek professional psychological help if necessary.</a:t>
            </a:r>
          </a:p>
          <a:p>
            <a:pPr marL="720000" indent="-342900">
              <a:lnSpc>
                <a:spcPct val="100000"/>
              </a:lnSpc>
              <a:spcBef>
                <a:spcPts val="600"/>
              </a:spcBef>
              <a:spcAft>
                <a:spcPts val="0"/>
              </a:spcAft>
            </a:pPr>
            <a:r>
              <a:rPr lang="en-US" sz="2000" dirty="0">
                <a:ea typeface="ヒラギノ角ゴ Pro W3"/>
                <a:cs typeface="Calibri Light"/>
              </a:rPr>
              <a:t>Each experience needs a different approach. Sometimes comfort and understanding is sufficient, in other cases there is a need for legal action or psychological help.</a:t>
            </a:r>
          </a:p>
          <a:p>
            <a:pPr marL="720000" indent="-342900">
              <a:lnSpc>
                <a:spcPct val="100000"/>
              </a:lnSpc>
              <a:spcBef>
                <a:spcPts val="600"/>
              </a:spcBef>
              <a:spcAft>
                <a:spcPts val="0"/>
              </a:spcAft>
            </a:pPr>
            <a:r>
              <a:rPr lang="en-US" sz="2000" dirty="0">
                <a:ea typeface="ヒラギノ角ゴ Pro W3"/>
                <a:cs typeface="Calibri Light"/>
              </a:rPr>
              <a:t>You cannot develop a positive identity and healthy self-image alone. The support of friends, counselors, community, school and professionals (= a supportive social network) is crucial in the healing process.</a:t>
            </a:r>
          </a:p>
          <a:p>
            <a:pPr marL="720000" indent="-342900">
              <a:lnSpc>
                <a:spcPct val="100000"/>
              </a:lnSpc>
              <a:spcBef>
                <a:spcPts val="600"/>
              </a:spcBef>
              <a:spcAft>
                <a:spcPts val="0"/>
              </a:spcAft>
            </a:pPr>
            <a:r>
              <a:rPr lang="en-US" sz="2000" dirty="0">
                <a:ea typeface="ヒラギノ角ゴ Pro W3"/>
                <a:cs typeface="Calibri Light"/>
              </a:rPr>
              <a:t>Encourage child to take part in activities they enjoy to build confidence and friendships.</a:t>
            </a:r>
          </a:p>
          <a:p>
            <a:pPr marL="720000" indent="-342900">
              <a:lnSpc>
                <a:spcPct val="100000"/>
              </a:lnSpc>
              <a:spcBef>
                <a:spcPts val="600"/>
              </a:spcBef>
              <a:spcAft>
                <a:spcPts val="0"/>
              </a:spcAft>
            </a:pPr>
            <a:r>
              <a:rPr lang="en-US" sz="2000" dirty="0">
                <a:ea typeface="ヒラギノ角ゴ Pro W3"/>
                <a:cs typeface="Calibri Light"/>
              </a:rPr>
              <a:t>Create an open, safe space to talk about racism and practice active listening.</a:t>
            </a:r>
          </a:p>
          <a:p>
            <a:pPr marL="720000" indent="-342900">
              <a:lnSpc>
                <a:spcPct val="100000"/>
              </a:lnSpc>
              <a:spcBef>
                <a:spcPts val="600"/>
              </a:spcBef>
              <a:spcAft>
                <a:spcPts val="0"/>
              </a:spcAft>
            </a:pPr>
            <a:r>
              <a:rPr lang="en-US" sz="2000" dirty="0">
                <a:ea typeface="ヒラギノ角ゴ Pro W3"/>
                <a:cs typeface="Calibri Light"/>
              </a:rPr>
              <a:t>Model respectful behavior: celebrate diversity and stay calm even when confronted with racism.</a:t>
            </a:r>
          </a:p>
        </p:txBody>
      </p:sp>
    </p:spTree>
    <p:extLst>
      <p:ext uri="{BB962C8B-B14F-4D97-AF65-F5344CB8AC3E}">
        <p14:creationId xmlns:p14="http://schemas.microsoft.com/office/powerpoint/2010/main" val="992640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250AC2BD-26B5-49E1-9934-5B36D6D48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8" name="Title 19">
            <a:extLst>
              <a:ext uri="{FF2B5EF4-FFF2-40B4-BE49-F238E27FC236}">
                <a16:creationId xmlns:a16="http://schemas.microsoft.com/office/drawing/2014/main" id="{A4F5300D-54E2-47B3-9A47-FFAD637EB0D0}"/>
              </a:ext>
            </a:extLst>
          </p:cNvPr>
          <p:cNvSpPr txBox="1">
            <a:spLocks/>
          </p:cNvSpPr>
          <p:nvPr/>
        </p:nvSpPr>
        <p:spPr bwMode="auto">
          <a:xfrm>
            <a:off x="894163" y="278293"/>
            <a:ext cx="776695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4.	Room for spirituality and meaningful living</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894163" y="1848131"/>
            <a:ext cx="10624069" cy="451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marL="742950" lvl="1" indent="-285750" algn="just">
              <a:lnSpc>
                <a:spcPct val="110000"/>
              </a:lnSpc>
            </a:pPr>
            <a:r>
              <a:rPr lang="en-US" sz="2200">
                <a:latin typeface="+mj-lt"/>
                <a:ea typeface="ヒラギノ角ゴ Pro W3"/>
                <a:cs typeface="Calibri" panose="020F0502020204030204" pitchFamily="34" charset="0"/>
              </a:rPr>
              <a:t>Meaningful living/meaningfulness is not always related to something spiritual or religious. </a:t>
            </a:r>
          </a:p>
          <a:p>
            <a:pPr marL="457200" lvl="1" indent="0" algn="just">
              <a:lnSpc>
                <a:spcPct val="110000"/>
              </a:lnSpc>
              <a:buNone/>
            </a:pPr>
            <a:endParaRPr lang="en-US" sz="1400">
              <a:latin typeface="+mj-lt"/>
              <a:ea typeface="ヒラギノ角ゴ Pro W3"/>
              <a:cs typeface="Calibri" panose="020F0502020204030204" pitchFamily="34" charset="0"/>
            </a:endParaRPr>
          </a:p>
          <a:p>
            <a:pPr marL="742950" lvl="1" indent="-285750" algn="just">
              <a:lnSpc>
                <a:spcPct val="110000"/>
              </a:lnSpc>
            </a:pPr>
            <a:r>
              <a:rPr lang="en-US" sz="2200">
                <a:latin typeface="+mj-lt"/>
                <a:ea typeface="ヒラギノ角ゴ Pro W3"/>
                <a:cs typeface="Calibri" panose="020F0502020204030204" pitchFamily="34" charset="0"/>
              </a:rPr>
              <a:t>Spiritual self-care is about looking for alternatives or ways to take care of yourself.</a:t>
            </a:r>
            <a:br>
              <a:rPr lang="en-US" sz="2200">
                <a:latin typeface="+mj-lt"/>
                <a:ea typeface="ヒラギノ角ゴ Pro W3"/>
                <a:cs typeface="Calibri" panose="020F0502020204030204" pitchFamily="34" charset="0"/>
              </a:rPr>
            </a:br>
            <a:r>
              <a:rPr lang="en-US" sz="2200">
                <a:latin typeface="+mj-lt"/>
                <a:ea typeface="ヒラギノ角ゴ Pro W3"/>
                <a:cs typeface="Calibri" panose="020F0502020204030204" pitchFamily="34" charset="0"/>
              </a:rPr>
              <a:t>E.g.: meditating, Yoga, walking in nature.</a:t>
            </a:r>
          </a:p>
          <a:p>
            <a:pPr marL="457200" lvl="1" indent="0" algn="just">
              <a:lnSpc>
                <a:spcPct val="110000"/>
              </a:lnSpc>
              <a:buNone/>
            </a:pPr>
            <a:endParaRPr lang="en-US" sz="1400">
              <a:latin typeface="+mj-lt"/>
              <a:ea typeface="ヒラギノ角ゴ Pro W3"/>
              <a:cs typeface="Calibri" panose="020F0502020204030204" pitchFamily="34" charset="0"/>
            </a:endParaRPr>
          </a:p>
          <a:p>
            <a:pPr marL="742950" lvl="1" indent="-285750" algn="just">
              <a:lnSpc>
                <a:spcPct val="110000"/>
              </a:lnSpc>
            </a:pPr>
            <a:r>
              <a:rPr lang="en-US" sz="2200">
                <a:latin typeface="+mj-lt"/>
                <a:ea typeface="ヒラギノ角ゴ Pro W3"/>
                <a:cs typeface="Calibri" panose="020F0502020204030204" pitchFamily="34" charset="0"/>
              </a:rPr>
              <a:t>You can also find meaning in your (family) culture, for example in traditions or cultural food, clothing, etc. </a:t>
            </a:r>
          </a:p>
          <a:p>
            <a:pPr marL="457200" lvl="1" indent="0" algn="just">
              <a:lnSpc>
                <a:spcPct val="110000"/>
              </a:lnSpc>
              <a:buNone/>
            </a:pPr>
            <a:endParaRPr lang="en-US" sz="1400">
              <a:latin typeface="+mj-lt"/>
              <a:ea typeface="ヒラギノ角ゴ Pro W3"/>
              <a:cs typeface="Calibri" panose="020F0502020204030204" pitchFamily="34" charset="0"/>
            </a:endParaRPr>
          </a:p>
          <a:p>
            <a:pPr marL="742950" lvl="1" indent="-285750" algn="just">
              <a:lnSpc>
                <a:spcPct val="110000"/>
              </a:lnSpc>
            </a:pPr>
            <a:r>
              <a:rPr lang="en-US" sz="2200">
                <a:latin typeface="+mj-lt"/>
                <a:ea typeface="ヒラギノ角ゴ Pro W3"/>
                <a:cs typeface="Calibri" panose="020F0502020204030204" pitchFamily="34" charset="0"/>
              </a:rPr>
              <a:t>Each of us carries a backpack with experiences: conscious and unconscious memories from which we can draw strength.</a:t>
            </a:r>
            <a:endParaRPr lang="nl-BE" sz="2200">
              <a:latin typeface="+mj-lt"/>
              <a:cs typeface="Calibri Light"/>
            </a:endParaRPr>
          </a:p>
          <a:p>
            <a:pPr marL="457200" lvl="1" indent="0" algn="just">
              <a:buNone/>
            </a:pPr>
            <a:endParaRPr lang="nl-BE" sz="1800">
              <a:cs typeface="Calibri Light"/>
            </a:endParaRPr>
          </a:p>
        </p:txBody>
      </p:sp>
      <p:sp>
        <p:nvSpPr>
          <p:cNvPr id="6" name="TextBox 10">
            <a:extLst>
              <a:ext uri="{FF2B5EF4-FFF2-40B4-BE49-F238E27FC236}">
                <a16:creationId xmlns:a16="http://schemas.microsoft.com/office/drawing/2014/main" id="{41C6BC61-C8AD-487D-9C56-57439723BF37}"/>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46</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3615619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FC3F416B-7913-4AA9-BDB7-A44F9BC7F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26E76214-36EF-4151-A51D-4742B220CDCC}"/>
              </a:ext>
            </a:extLst>
          </p:cNvPr>
          <p:cNvSpPr txBox="1">
            <a:spLocks/>
          </p:cNvSpPr>
          <p:nvPr/>
        </p:nvSpPr>
        <p:spPr bwMode="auto">
          <a:xfrm>
            <a:off x="894163" y="278293"/>
            <a:ext cx="776695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4.	Room for spirituality and meaningful living</a:t>
            </a:r>
            <a:endParaRPr lang="en-US" altLang="fr-FR" sz="3600" b="1">
              <a:solidFill>
                <a:schemeClr val="bg2"/>
              </a:solidFill>
              <a:latin typeface="Open Sans" panose="020B0606030504020204" pitchFamily="34" charset="0"/>
              <a:cs typeface="Open Sans"/>
            </a:endParaRPr>
          </a:p>
        </p:txBody>
      </p:sp>
      <p:sp>
        <p:nvSpPr>
          <p:cNvPr id="4" name="TextBox 3">
            <a:extLst>
              <a:ext uri="{FF2B5EF4-FFF2-40B4-BE49-F238E27FC236}">
                <a16:creationId xmlns:a16="http://schemas.microsoft.com/office/drawing/2014/main" id="{F09F033E-65BD-47F3-9C15-ACEE8858F5EA}"/>
              </a:ext>
            </a:extLst>
          </p:cNvPr>
          <p:cNvSpPr txBox="1"/>
          <p:nvPr/>
        </p:nvSpPr>
        <p:spPr>
          <a:xfrm>
            <a:off x="894163" y="2043961"/>
            <a:ext cx="9667671" cy="4154984"/>
          </a:xfrm>
          <a:prstGeom prst="rect">
            <a:avLst/>
          </a:prstGeom>
          <a:noFill/>
        </p:spPr>
        <p:txBody>
          <a:bodyPr wrap="square" rtlCol="0">
            <a:spAutoFit/>
          </a:bodyPr>
          <a:lstStyle/>
          <a:p>
            <a:pPr marL="800100" lvl="1" indent="-342900" algn="just">
              <a:buFont typeface="Arial" panose="020B0604020202020204" pitchFamily="34" charset="0"/>
              <a:buChar char="•"/>
            </a:pPr>
            <a:r>
              <a:rPr lang="en-US" sz="2400">
                <a:latin typeface="Calibri Light" panose="020F0302020204030204" pitchFamily="34" charset="0"/>
                <a:ea typeface="ヒラギノ角ゴ Pro W3"/>
                <a:cs typeface="Calibri Light" panose="020F0302020204030204" pitchFamily="34" charset="0"/>
              </a:rPr>
              <a:t>Know and recognize your own backpack to be able to carry it with you throughout your life: Self-care!</a:t>
            </a:r>
          </a:p>
          <a:p>
            <a:pPr marL="800100" lvl="1" indent="-342900" algn="just">
              <a:buFont typeface="Arial" panose="020B0604020202020204" pitchFamily="34" charset="0"/>
              <a:buChar char="•"/>
            </a:pPr>
            <a:endParaRPr lang="en-US" sz="2400">
              <a:latin typeface="Calibri Light" panose="020F0302020204030204" pitchFamily="34" charset="0"/>
              <a:ea typeface="ヒラギノ角ゴ Pro W3"/>
              <a:cs typeface="Calibri Light" panose="020F0302020204030204" pitchFamily="34" charset="0"/>
            </a:endParaRPr>
          </a:p>
          <a:p>
            <a:pPr marL="800100" lvl="1" indent="-342900" algn="just">
              <a:buFont typeface="Arial" panose="020B0604020202020204" pitchFamily="34" charset="0"/>
              <a:buChar char="•"/>
            </a:pPr>
            <a:r>
              <a:rPr lang="en-US" sz="2400">
                <a:latin typeface="Calibri Light" panose="020F0302020204030204" pitchFamily="34" charset="0"/>
                <a:ea typeface="ヒラギノ角ゴ Pro W3"/>
                <a:cs typeface="Calibri Light" panose="020F0302020204030204" pitchFamily="34" charset="0"/>
              </a:rPr>
              <a:t>Find support within your own family or culture: this occurs in almost all families.</a:t>
            </a:r>
          </a:p>
          <a:p>
            <a:pPr marL="1257300" lvl="2" indent="-342900" algn="just">
              <a:buFont typeface="Courier New" panose="02070309020205020404" pitchFamily="49" charset="0"/>
              <a:buChar char="o"/>
            </a:pPr>
            <a:r>
              <a:rPr lang="en-US" sz="2400">
                <a:latin typeface="Calibri Light" panose="020F0302020204030204" pitchFamily="34" charset="0"/>
                <a:ea typeface="ヒラギノ角ゴ Pro W3"/>
                <a:cs typeface="Calibri Light" panose="020F0302020204030204" pitchFamily="34" charset="0"/>
              </a:rPr>
              <a:t>Offers guidance and security.</a:t>
            </a:r>
          </a:p>
          <a:p>
            <a:pPr marL="1257300" lvl="2" indent="-342900" algn="just">
              <a:buFont typeface="Courier New" panose="02070309020205020404" pitchFamily="49" charset="0"/>
              <a:buChar char="o"/>
            </a:pPr>
            <a:r>
              <a:rPr lang="en-US" sz="2400">
                <a:latin typeface="Calibri Light" panose="020F0302020204030204" pitchFamily="34" charset="0"/>
                <a:ea typeface="ヒラギノ角ゴ Pro W3"/>
                <a:cs typeface="Calibri Light" panose="020F0302020204030204" pitchFamily="34" charset="0"/>
              </a:rPr>
              <a:t>Communicate with family to enjoy their support</a:t>
            </a:r>
          </a:p>
          <a:p>
            <a:pPr marL="800100" lvl="1" indent="-342900" algn="just">
              <a:buFont typeface="Arial" panose="020B0604020202020204" pitchFamily="34" charset="0"/>
              <a:buChar char="•"/>
            </a:pPr>
            <a:endParaRPr lang="en-US" sz="2400">
              <a:latin typeface="Calibri Light" panose="020F0302020204030204" pitchFamily="34" charset="0"/>
              <a:ea typeface="ヒラギノ角ゴ Pro W3"/>
              <a:cs typeface="Calibri Light" panose="020F0302020204030204" pitchFamily="34" charset="0"/>
            </a:endParaRPr>
          </a:p>
          <a:p>
            <a:pPr marL="800100" lvl="1" indent="-342900" algn="just">
              <a:buFont typeface="Arial" panose="020B0604020202020204" pitchFamily="34" charset="0"/>
              <a:buChar char="•"/>
            </a:pPr>
            <a:r>
              <a:rPr lang="en-US" sz="2400">
                <a:latin typeface="Calibri Light" panose="020F0302020204030204" pitchFamily="34" charset="0"/>
                <a:ea typeface="ヒラギノ角ゴ Pro W3"/>
                <a:cs typeface="Calibri Light" panose="020F0302020204030204" pitchFamily="34" charset="0"/>
              </a:rPr>
              <a:t>E.g.: food from your own country, reading poetry (in your own language), making music, etc.</a:t>
            </a:r>
          </a:p>
          <a:p>
            <a:pPr lvl="1" algn="just">
              <a:buNone/>
            </a:pPr>
            <a:endParaRPr lang="en-US" sz="2400">
              <a:latin typeface="Calibri Light" panose="020F0302020204030204" pitchFamily="34" charset="0"/>
              <a:ea typeface="ヒラギノ角ゴ Pro W3"/>
              <a:cs typeface="Calibri Light" panose="020F0302020204030204" pitchFamily="34" charset="0"/>
            </a:endParaRPr>
          </a:p>
        </p:txBody>
      </p:sp>
      <p:sp>
        <p:nvSpPr>
          <p:cNvPr id="5" name="TextBox 10">
            <a:extLst>
              <a:ext uri="{FF2B5EF4-FFF2-40B4-BE49-F238E27FC236}">
                <a16:creationId xmlns:a16="http://schemas.microsoft.com/office/drawing/2014/main" id="{2A281137-C28E-4445-8FB0-FA86FB92A895}"/>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47</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1454784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2E3608C3-E6DD-4E33-BAFB-D816BA37C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11" name="Title 19">
            <a:extLst>
              <a:ext uri="{FF2B5EF4-FFF2-40B4-BE49-F238E27FC236}">
                <a16:creationId xmlns:a16="http://schemas.microsoft.com/office/drawing/2014/main" id="{9E1D47A2-C291-44B7-B14B-BBEF10507127}"/>
              </a:ext>
            </a:extLst>
          </p:cNvPr>
          <p:cNvSpPr txBox="1">
            <a:spLocks/>
          </p:cNvSpPr>
          <p:nvPr/>
        </p:nvSpPr>
        <p:spPr bwMode="auto">
          <a:xfrm>
            <a:off x="750324"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5.	Closure and evaluation </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1135855" y="1499751"/>
            <a:ext cx="9920288" cy="22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endParaRPr lang="nl-BE" b="1">
              <a:latin typeface="+mj-lt"/>
              <a:ea typeface="ヒラギノ角ゴ Pro W3"/>
              <a:cs typeface="Calibri Light"/>
            </a:endParaRPr>
          </a:p>
          <a:p>
            <a:pPr algn="ctr">
              <a:spcBef>
                <a:spcPts val="600"/>
              </a:spcBef>
              <a:spcAft>
                <a:spcPts val="1200"/>
              </a:spcAft>
              <a:buNone/>
            </a:pPr>
            <a:r>
              <a:rPr lang="en-US" b="1">
                <a:latin typeface="+mj-lt"/>
                <a:ea typeface="ヒラギノ角ゴ Pro W3"/>
                <a:cs typeface="Calibri" panose="020F0502020204030204" pitchFamily="34" charset="0"/>
              </a:rPr>
              <a:t>Thank you for your participation!</a:t>
            </a:r>
            <a:endParaRPr lang="en-US" b="1">
              <a:latin typeface="+mj-lt"/>
              <a:ea typeface="ヒラギノ角ゴ Pro W3"/>
              <a:cs typeface="Calibri Light" panose="020F0302020204030204" pitchFamily="34" charset="0"/>
            </a:endParaRPr>
          </a:p>
          <a:p>
            <a:pPr algn="ctr">
              <a:spcBef>
                <a:spcPts val="600"/>
              </a:spcBef>
              <a:spcAft>
                <a:spcPts val="1200"/>
              </a:spcAft>
              <a:buNone/>
            </a:pPr>
            <a:r>
              <a:rPr lang="en-US" sz="2400">
                <a:latin typeface="+mj-lt"/>
                <a:ea typeface="ヒラギノ角ゴ Pro W3"/>
                <a:cs typeface="Calibri" panose="020F0502020204030204" pitchFamily="34" charset="0"/>
              </a:rPr>
              <a:t>Optional: long info video U-CARE</a:t>
            </a:r>
            <a:endParaRPr lang="nl-BE" sz="2400">
              <a:latin typeface="+mj-lt"/>
              <a:ea typeface="ヒラギノ角ゴ Pro W3"/>
              <a:cs typeface="Calibri Light" panose="020F0302020204030204" pitchFamily="34" charset="0"/>
            </a:endParaRPr>
          </a:p>
          <a:p>
            <a:pPr algn="ctr">
              <a:spcBef>
                <a:spcPts val="600"/>
              </a:spcBef>
              <a:spcAft>
                <a:spcPts val="1200"/>
              </a:spcAft>
              <a:buNone/>
            </a:pPr>
            <a:endParaRPr lang="nl-BE" b="1">
              <a:latin typeface="+mj-lt"/>
              <a:ea typeface="ヒラギノ角ゴ Pro W3"/>
              <a:cs typeface="Calibri Light" panose="020F0302020204030204" pitchFamily="34" charset="0"/>
            </a:endParaRPr>
          </a:p>
        </p:txBody>
      </p:sp>
      <p:sp>
        <p:nvSpPr>
          <p:cNvPr id="5" name="TextBox 10">
            <a:extLst>
              <a:ext uri="{FF2B5EF4-FFF2-40B4-BE49-F238E27FC236}">
                <a16:creationId xmlns:a16="http://schemas.microsoft.com/office/drawing/2014/main" id="{4006209D-A15D-4D8C-BFAA-1223E60737B2}"/>
              </a:ext>
            </a:extLst>
          </p:cNvPr>
          <p:cNvSpPr txBox="1">
            <a:spLocks noChangeArrowheads="1"/>
          </p:cNvSpPr>
          <p:nvPr/>
        </p:nvSpPr>
        <p:spPr bwMode="auto">
          <a:xfrm>
            <a:off x="465138" y="6362700"/>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48</a:t>
            </a:fld>
            <a:endParaRPr lang="en-GB" altLang="fr-FR" sz="1400">
              <a:solidFill>
                <a:srgbClr val="4655AA"/>
              </a:solidFill>
              <a:latin typeface="Open Sans" panose="020B0606030504020204" pitchFamily="34" charset="0"/>
            </a:endParaRPr>
          </a:p>
        </p:txBody>
      </p:sp>
      <p:pic>
        <p:nvPicPr>
          <p:cNvPr id="2" name="Online Media 1" title="U-CARE: Foster Care for Unaccompanied Migrant Children - information video (long)">
            <a:hlinkClick r:id="" action="ppaction://media"/>
            <a:extLst>
              <a:ext uri="{FF2B5EF4-FFF2-40B4-BE49-F238E27FC236}">
                <a16:creationId xmlns:a16="http://schemas.microsoft.com/office/drawing/2014/main" id="{6DC1240E-6E7A-427F-6489-6BCFD539886E}"/>
              </a:ext>
            </a:extLst>
          </p:cNvPr>
          <p:cNvPicPr>
            <a:picLocks noRot="1" noChangeAspect="1"/>
          </p:cNvPicPr>
          <p:nvPr>
            <a:videoFile r:link="rId1"/>
          </p:nvPr>
        </p:nvPicPr>
        <p:blipFill>
          <a:blip r:embed="rId5"/>
          <a:stretch>
            <a:fillRect/>
          </a:stretch>
        </p:blipFill>
        <p:spPr>
          <a:xfrm>
            <a:off x="3650159" y="3237289"/>
            <a:ext cx="4891680" cy="2763799"/>
          </a:xfrm>
          <a:prstGeom prst="rect">
            <a:avLst/>
          </a:prstGeom>
        </p:spPr>
      </p:pic>
    </p:spTree>
    <p:extLst>
      <p:ext uri="{BB962C8B-B14F-4D97-AF65-F5344CB8AC3E}">
        <p14:creationId xmlns:p14="http://schemas.microsoft.com/office/powerpoint/2010/main" val="24389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90;p9" descr="Unesco | Diversiteit van cultuuruitingen">
            <a:extLst>
              <a:ext uri="{FF2B5EF4-FFF2-40B4-BE49-F238E27FC236}">
                <a16:creationId xmlns:a16="http://schemas.microsoft.com/office/drawing/2014/main" id="{DEF3E523-E46E-E309-5AD0-115B5D39C746}"/>
              </a:ext>
            </a:extLst>
          </p:cNvPr>
          <p:cNvPicPr preferRelativeResize="0"/>
          <p:nvPr/>
        </p:nvPicPr>
        <p:blipFill rotWithShape="1">
          <a:blip r:embed="rId3">
            <a:alphaModFix/>
          </a:blip>
          <a:srcRect r="15400"/>
          <a:stretch/>
        </p:blipFill>
        <p:spPr>
          <a:xfrm>
            <a:off x="-465221" y="1640385"/>
            <a:ext cx="6801853" cy="4510338"/>
          </a:xfrm>
          <a:prstGeom prst="rect">
            <a:avLst/>
          </a:prstGeom>
          <a:noFill/>
          <a:ln>
            <a:noFill/>
          </a:ln>
          <a:effectLst/>
        </p:spPr>
      </p:pic>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E6058072-8126-4702-8D10-1D576929DE26}"/>
              </a:ext>
            </a:extLst>
          </p:cNvPr>
          <p:cNvSpPr txBox="1">
            <a:spLocks/>
          </p:cNvSpPr>
          <p:nvPr/>
        </p:nvSpPr>
        <p:spPr bwMode="auto">
          <a:xfrm>
            <a:off x="421241" y="321937"/>
            <a:ext cx="969803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1.   Introduction to culture-sensitive care</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97705" y="1846979"/>
            <a:ext cx="11145951"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r>
              <a:rPr lang="en-US" sz="2400">
                <a:latin typeface="+mj-lt"/>
                <a:ea typeface="ヒラギノ角ゴ Pro W3"/>
                <a:cs typeface="Calibri Light"/>
              </a:rPr>
              <a:t>.</a:t>
            </a:r>
          </a:p>
          <a:p>
            <a:pPr marL="342900" indent="-342900">
              <a:spcBef>
                <a:spcPts val="600"/>
              </a:spcBef>
              <a:spcAft>
                <a:spcPts val="1200"/>
              </a:spcAft>
            </a:pPr>
            <a:endParaRPr lang="nl-BE" sz="2400">
              <a:latin typeface="Calibri Light"/>
              <a:ea typeface="ヒラギノ角ゴ Pro W3"/>
              <a:cs typeface="Calibri Light"/>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5</a:t>
            </a:fld>
            <a:endParaRPr lang="en-GB" altLang="fr-FR" sz="1400">
              <a:solidFill>
                <a:srgbClr val="4655AA"/>
              </a:solidFill>
              <a:latin typeface="Open Sans" panose="020B0606030504020204" pitchFamily="34" charset="0"/>
            </a:endParaRPr>
          </a:p>
        </p:txBody>
      </p:sp>
      <p:sp>
        <p:nvSpPr>
          <p:cNvPr id="11" name="Google Shape;191;p9">
            <a:extLst>
              <a:ext uri="{FF2B5EF4-FFF2-40B4-BE49-F238E27FC236}">
                <a16:creationId xmlns:a16="http://schemas.microsoft.com/office/drawing/2014/main" id="{77037BA2-4606-0F6D-6A47-AB6AB365A2C5}"/>
              </a:ext>
            </a:extLst>
          </p:cNvPr>
          <p:cNvSpPr/>
          <p:nvPr/>
        </p:nvSpPr>
        <p:spPr>
          <a:xfrm flipH="1">
            <a:off x="697704" y="1640385"/>
            <a:ext cx="10796589" cy="4510338"/>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Rectangle 17">
            <a:extLst>
              <a:ext uri="{FF2B5EF4-FFF2-40B4-BE49-F238E27FC236}">
                <a16:creationId xmlns:a16="http://schemas.microsoft.com/office/drawing/2014/main" id="{E3A6E577-DCA7-0635-7F70-CAA27B5274C6}"/>
              </a:ext>
            </a:extLst>
          </p:cNvPr>
          <p:cNvSpPr>
            <a:spLocks noChangeArrowheads="1"/>
          </p:cNvSpPr>
          <p:nvPr/>
        </p:nvSpPr>
        <p:spPr bwMode="auto">
          <a:xfrm>
            <a:off x="5728208" y="1681827"/>
            <a:ext cx="6464300"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r>
              <a:rPr lang="nl-BE" b="1" dirty="0" err="1">
                <a:solidFill>
                  <a:schemeClr val="tx2"/>
                </a:solidFill>
                <a:latin typeface="+mn-lt"/>
                <a:ea typeface="ヒラギノ角ゴ Pro W3"/>
                <a:cs typeface="Open Sans"/>
              </a:rPr>
              <a:t>What</a:t>
            </a:r>
            <a:r>
              <a:rPr lang="nl-BE" b="1" dirty="0">
                <a:solidFill>
                  <a:schemeClr val="tx2"/>
                </a:solidFill>
                <a:latin typeface="+mn-lt"/>
                <a:ea typeface="ヒラギノ角ゴ Pro W3"/>
                <a:cs typeface="Open Sans"/>
              </a:rPr>
              <a:t> is culture?</a:t>
            </a:r>
            <a:endParaRPr lang="nl-BE" b="1" dirty="0">
              <a:solidFill>
                <a:schemeClr val="tx2"/>
              </a:solidFill>
              <a:latin typeface="+mn-lt"/>
              <a:ea typeface="ヒラギノ角ゴ Pro W3"/>
              <a:cs typeface="Calibri Light"/>
            </a:endParaRPr>
          </a:p>
          <a:p>
            <a:pPr algn="ctr">
              <a:spcBef>
                <a:spcPts val="600"/>
              </a:spcBef>
              <a:spcAft>
                <a:spcPts val="1200"/>
              </a:spcAft>
              <a:buNone/>
            </a:pPr>
            <a:r>
              <a:rPr lang="nl-BE" sz="2200" i="1" dirty="0">
                <a:latin typeface="+mj-lt"/>
                <a:ea typeface="ヒラギノ角ゴ Pro W3"/>
                <a:cs typeface="Calibri Light"/>
              </a:rPr>
              <a:t>“</a:t>
            </a:r>
            <a:r>
              <a:rPr lang="en-US" sz="2200" i="1" dirty="0">
                <a:latin typeface="+mj-lt"/>
                <a:ea typeface="ヒラギノ角ゴ Pro W3"/>
                <a:cs typeface="Calibri Light"/>
              </a:rPr>
              <a:t>The set of distinctive spiritual, material, intellectual and emotional features of a society or a social group encompassing, in addition to art and literature, lifestyles, ways of living together, value systems, traditions and beliefs.” </a:t>
            </a:r>
            <a:br>
              <a:rPr lang="en-US" sz="2200" i="1" dirty="0">
                <a:latin typeface="+mj-lt"/>
                <a:ea typeface="ヒラギノ角ゴ Pro W3"/>
                <a:cs typeface="Calibri Light"/>
              </a:rPr>
            </a:br>
            <a:r>
              <a:rPr lang="en-US" sz="2200" dirty="0">
                <a:latin typeface="+mj-lt"/>
                <a:ea typeface="ヒラギノ角ゴ Pro W3"/>
                <a:cs typeface="Calibri Light"/>
              </a:rPr>
              <a:t>(EMN Asylum and Migration Glossary)</a:t>
            </a:r>
            <a:br>
              <a:rPr lang="en-US" sz="1800" dirty="0">
                <a:latin typeface="+mj-lt"/>
                <a:ea typeface="ヒラギノ角ゴ Pro W3"/>
                <a:cs typeface="Calibri Light"/>
              </a:rPr>
            </a:br>
            <a:endParaRPr lang="en-US" sz="1800">
              <a:latin typeface="+mj-lt"/>
              <a:ea typeface="ヒラギノ角ゴ Pro W3"/>
              <a:cs typeface="Calibri Light"/>
            </a:endParaRPr>
          </a:p>
          <a:p>
            <a:pPr>
              <a:spcBef>
                <a:spcPts val="0"/>
              </a:spcBef>
              <a:spcAft>
                <a:spcPts val="600"/>
              </a:spcAft>
              <a:buNone/>
            </a:pPr>
            <a:r>
              <a:rPr lang="en-US" sz="2200" dirty="0">
                <a:latin typeface="+mj-lt"/>
                <a:ea typeface="ヒラギノ角ゴ Pro W3"/>
                <a:cs typeface="Calibri Light"/>
              </a:rPr>
              <a:t>Culture is: </a:t>
            </a:r>
          </a:p>
          <a:p>
            <a:pPr marL="622300" indent="-355600">
              <a:spcBef>
                <a:spcPts val="0"/>
              </a:spcBef>
              <a:spcAft>
                <a:spcPts val="600"/>
              </a:spcAft>
            </a:pPr>
            <a:r>
              <a:rPr lang="en-US" sz="2200" dirty="0">
                <a:latin typeface="+mj-lt"/>
                <a:ea typeface="ヒラギノ角ゴ Pro W3"/>
                <a:cs typeface="Calibri Light"/>
              </a:rPr>
              <a:t>Personal and dynamic (social construct)</a:t>
            </a:r>
          </a:p>
          <a:p>
            <a:pPr marL="622300" indent="-355600">
              <a:spcBef>
                <a:spcPts val="0"/>
              </a:spcBef>
              <a:spcAft>
                <a:spcPts val="600"/>
              </a:spcAft>
            </a:pPr>
            <a:r>
              <a:rPr lang="en-US" sz="2200" dirty="0">
                <a:latin typeface="+mj-lt"/>
                <a:ea typeface="ヒラギノ角ゴ Pro W3"/>
                <a:cs typeface="Calibri Light"/>
              </a:rPr>
              <a:t>Composition of norms, values, meanings, views of </a:t>
            </a:r>
            <a:r>
              <a:rPr lang="en-US" sz="2200">
                <a:latin typeface="+mj-lt"/>
                <a:ea typeface="ヒラギノ角ゴ Pro W3"/>
                <a:cs typeface="Calibri Light"/>
              </a:rPr>
              <a:t>a social system to which a person belongs </a:t>
            </a:r>
          </a:p>
          <a:p>
            <a:pPr marL="342900" indent="-342900" algn="ctr">
              <a:spcBef>
                <a:spcPts val="600"/>
              </a:spcBef>
              <a:spcAft>
                <a:spcPts val="1200"/>
              </a:spcAft>
            </a:pPr>
            <a:endParaRPr lang="en-US" sz="2400">
              <a:latin typeface="+mj-lt"/>
              <a:ea typeface="ヒラギノ角ゴ Pro W3"/>
              <a:cs typeface="Calibri Light"/>
            </a:endParaRPr>
          </a:p>
          <a:p>
            <a:pPr marL="342900" indent="-342900" algn="ctr">
              <a:spcBef>
                <a:spcPts val="600"/>
              </a:spcBef>
              <a:spcAft>
                <a:spcPts val="1200"/>
              </a:spcAft>
            </a:pPr>
            <a:endParaRPr lang="en-US" sz="2400">
              <a:latin typeface="+mj-lt"/>
              <a:ea typeface="ヒラギノ角ゴ Pro W3"/>
              <a:cs typeface="Calibri Light"/>
            </a:endParaRPr>
          </a:p>
          <a:p>
            <a:pPr marL="342900" indent="-342900">
              <a:spcBef>
                <a:spcPts val="600"/>
              </a:spcBef>
              <a:spcAft>
                <a:spcPts val="1200"/>
              </a:spcAft>
            </a:pPr>
            <a:endParaRPr lang="nl-BE" sz="2400">
              <a:latin typeface="Calibri Light"/>
              <a:ea typeface="ヒラギノ角ゴ Pro W3"/>
              <a:cs typeface="Calibri Light"/>
            </a:endParaRPr>
          </a:p>
        </p:txBody>
      </p:sp>
    </p:spTree>
    <p:extLst>
      <p:ext uri="{BB962C8B-B14F-4D97-AF65-F5344CB8AC3E}">
        <p14:creationId xmlns:p14="http://schemas.microsoft.com/office/powerpoint/2010/main" val="72464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E6058072-8126-4702-8D10-1D576929DE26}"/>
              </a:ext>
            </a:extLst>
          </p:cNvPr>
          <p:cNvSpPr txBox="1">
            <a:spLocks/>
          </p:cNvSpPr>
          <p:nvPr/>
        </p:nvSpPr>
        <p:spPr bwMode="auto">
          <a:xfrm>
            <a:off x="421241" y="321937"/>
            <a:ext cx="969803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1.   Introduction to culture-sensitive care</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97705" y="1846979"/>
            <a:ext cx="11145951"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r>
              <a:rPr lang="en-US" sz="2400">
                <a:latin typeface="+mj-lt"/>
                <a:ea typeface="ヒラギノ角ゴ Pro W3"/>
                <a:cs typeface="Calibri Light"/>
              </a:rPr>
              <a:t>.</a:t>
            </a:r>
          </a:p>
          <a:p>
            <a:pPr marL="342900" indent="-342900">
              <a:spcBef>
                <a:spcPts val="600"/>
              </a:spcBef>
              <a:spcAft>
                <a:spcPts val="1200"/>
              </a:spcAft>
            </a:pPr>
            <a:endParaRPr lang="nl-BE" sz="2400">
              <a:latin typeface="Calibri Light"/>
              <a:ea typeface="ヒラギノ角ゴ Pro W3"/>
              <a:cs typeface="Calibri Light"/>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6</a:t>
            </a:fld>
            <a:endParaRPr lang="en-GB" altLang="fr-FR" sz="1400">
              <a:solidFill>
                <a:srgbClr val="4655AA"/>
              </a:solidFill>
              <a:latin typeface="Open Sans" panose="020B0606030504020204" pitchFamily="34" charset="0"/>
            </a:endParaRPr>
          </a:p>
        </p:txBody>
      </p:sp>
      <p:pic>
        <p:nvPicPr>
          <p:cNvPr id="2051" name="Picture 3" descr="Translation and culture, a constructive interdependence">
            <a:extLst>
              <a:ext uri="{FF2B5EF4-FFF2-40B4-BE49-F238E27FC236}">
                <a16:creationId xmlns:a16="http://schemas.microsoft.com/office/drawing/2014/main" id="{AC4A11EA-F82A-BE3F-CAD0-E19B00F3D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241" y="1652166"/>
            <a:ext cx="5951621" cy="446371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91;p9">
            <a:extLst>
              <a:ext uri="{FF2B5EF4-FFF2-40B4-BE49-F238E27FC236}">
                <a16:creationId xmlns:a16="http://schemas.microsoft.com/office/drawing/2014/main" id="{57E5C99D-96CC-4FDB-6916-10060B4DBBB8}"/>
              </a:ext>
            </a:extLst>
          </p:cNvPr>
          <p:cNvSpPr/>
          <p:nvPr/>
        </p:nvSpPr>
        <p:spPr>
          <a:xfrm>
            <a:off x="2465193" y="1635205"/>
            <a:ext cx="10666095" cy="4492458"/>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Rectangle 17">
            <a:extLst>
              <a:ext uri="{FF2B5EF4-FFF2-40B4-BE49-F238E27FC236}">
                <a16:creationId xmlns:a16="http://schemas.microsoft.com/office/drawing/2014/main" id="{E3A6E577-DCA7-0635-7F70-CAA27B5274C6}"/>
              </a:ext>
            </a:extLst>
          </p:cNvPr>
          <p:cNvSpPr>
            <a:spLocks noChangeArrowheads="1"/>
          </p:cNvSpPr>
          <p:nvPr/>
        </p:nvSpPr>
        <p:spPr bwMode="auto">
          <a:xfrm>
            <a:off x="253964" y="1829847"/>
            <a:ext cx="8553152" cy="562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r>
              <a:rPr lang="nl-BE" b="1">
                <a:solidFill>
                  <a:schemeClr val="tx2"/>
                </a:solidFill>
                <a:latin typeface="+mn-lt"/>
                <a:ea typeface="ヒラギノ角ゴ Pro W3"/>
                <a:cs typeface="Open Sans"/>
              </a:rPr>
              <a:t>What is culture?</a:t>
            </a:r>
            <a:endParaRPr lang="en-US" b="1">
              <a:solidFill>
                <a:schemeClr val="tx2"/>
              </a:solidFill>
              <a:latin typeface="+mn-lt"/>
              <a:ea typeface="ヒラギノ角ゴ Pro W3"/>
              <a:cs typeface="Open Sans"/>
            </a:endParaRPr>
          </a:p>
          <a:p>
            <a:pPr>
              <a:spcBef>
                <a:spcPts val="0"/>
              </a:spcBef>
              <a:spcAft>
                <a:spcPts val="600"/>
              </a:spcAft>
              <a:buNone/>
            </a:pPr>
            <a:r>
              <a:rPr lang="en-US" sz="2400">
                <a:latin typeface="+mj-lt"/>
                <a:ea typeface="ヒラギノ角ゴ Pro W3"/>
                <a:cs typeface="Calibri Light"/>
              </a:rPr>
              <a:t>According to Hofstede, culture is: </a:t>
            </a:r>
          </a:p>
          <a:p>
            <a:pPr marL="622300" indent="-355600">
              <a:spcBef>
                <a:spcPts val="0"/>
              </a:spcBef>
              <a:spcAft>
                <a:spcPts val="600"/>
              </a:spcAft>
            </a:pPr>
            <a:r>
              <a:rPr lang="en-US" sz="2400">
                <a:latin typeface="+mj-lt"/>
                <a:ea typeface="ヒラギノ角ゴ Pro W3"/>
                <a:cs typeface="Calibri Light"/>
              </a:rPr>
              <a:t>The collective programming of the human mind by which one group of people distinguishes itself from another group.</a:t>
            </a:r>
          </a:p>
          <a:p>
            <a:pPr marL="622300" indent="-355600">
              <a:spcBef>
                <a:spcPts val="0"/>
              </a:spcBef>
              <a:spcAft>
                <a:spcPts val="600"/>
              </a:spcAft>
            </a:pPr>
            <a:r>
              <a:rPr lang="en-US" sz="2400">
                <a:latin typeface="+mj-lt"/>
                <a:ea typeface="ヒラギノ角ゴ Pro W3"/>
                <a:cs typeface="Calibri Light"/>
              </a:rPr>
              <a:t>Shared values ​​and norms, expressed in the behavior of members of a group. </a:t>
            </a:r>
          </a:p>
          <a:p>
            <a:pPr marL="266700">
              <a:spcBef>
                <a:spcPts val="0"/>
              </a:spcBef>
              <a:spcAft>
                <a:spcPts val="600"/>
              </a:spcAft>
              <a:buNone/>
            </a:pPr>
            <a:endParaRPr lang="en-US" sz="2400">
              <a:latin typeface="+mj-lt"/>
              <a:ea typeface="ヒラギノ角ゴ Pro W3"/>
              <a:cs typeface="Calibri Light"/>
            </a:endParaRPr>
          </a:p>
          <a:p>
            <a:pPr marL="96520">
              <a:spcBef>
                <a:spcPts val="0"/>
              </a:spcBef>
              <a:spcAft>
                <a:spcPts val="600"/>
              </a:spcAft>
              <a:buNone/>
            </a:pPr>
            <a:r>
              <a:rPr lang="en-US" sz="2400">
                <a:latin typeface="+mj-lt"/>
                <a:ea typeface="ヒラギノ角ゴ Pro W3"/>
                <a:cs typeface="Calibri Light"/>
              </a:rPr>
              <a:t>Culture is a construct and learned through education &amp; upbringing, socialization, observation and perception</a:t>
            </a:r>
          </a:p>
          <a:p>
            <a:pPr marL="609600" indent="-342900">
              <a:spcBef>
                <a:spcPts val="0"/>
              </a:spcBef>
              <a:spcAft>
                <a:spcPts val="600"/>
              </a:spcAft>
            </a:pPr>
            <a:r>
              <a:rPr lang="en-US" sz="2400">
                <a:latin typeface="+mj-lt"/>
                <a:ea typeface="ヒラギノ角ゴ Pro W3"/>
                <a:cs typeface="Calibri Light"/>
              </a:rPr>
              <a:t>Contrary to nature</a:t>
            </a:r>
          </a:p>
          <a:p>
            <a:pPr marL="342900" indent="-342900" algn="ctr">
              <a:spcBef>
                <a:spcPts val="600"/>
              </a:spcBef>
              <a:spcAft>
                <a:spcPts val="1200"/>
              </a:spcAft>
            </a:pPr>
            <a:endParaRPr lang="en-US" sz="2400">
              <a:latin typeface="+mj-lt"/>
              <a:ea typeface="ヒラギノ角ゴ Pro W3"/>
              <a:cs typeface="Calibri Light"/>
            </a:endParaRPr>
          </a:p>
          <a:p>
            <a:pPr marL="342900" indent="-342900" algn="ctr">
              <a:spcBef>
                <a:spcPts val="600"/>
              </a:spcBef>
              <a:spcAft>
                <a:spcPts val="1200"/>
              </a:spcAft>
            </a:pPr>
            <a:endParaRPr lang="en-US" sz="2400">
              <a:latin typeface="+mj-lt"/>
              <a:ea typeface="ヒラギノ角ゴ Pro W3"/>
              <a:cs typeface="Calibri Light"/>
            </a:endParaRPr>
          </a:p>
          <a:p>
            <a:pPr marL="342900" indent="-342900">
              <a:spcBef>
                <a:spcPts val="600"/>
              </a:spcBef>
              <a:spcAft>
                <a:spcPts val="1200"/>
              </a:spcAft>
            </a:pPr>
            <a:endParaRPr lang="nl-BE" sz="2400">
              <a:latin typeface="Calibri Light"/>
              <a:ea typeface="ヒラギノ角ゴ Pro W3"/>
              <a:cs typeface="Calibri Light"/>
            </a:endParaRPr>
          </a:p>
        </p:txBody>
      </p:sp>
    </p:spTree>
    <p:extLst>
      <p:ext uri="{BB962C8B-B14F-4D97-AF65-F5344CB8AC3E}">
        <p14:creationId xmlns:p14="http://schemas.microsoft.com/office/powerpoint/2010/main" val="105218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80;p20" descr="How does Cultural Diversity Add to a Company’s Success?">
            <a:extLst>
              <a:ext uri="{FF2B5EF4-FFF2-40B4-BE49-F238E27FC236}">
                <a16:creationId xmlns:a16="http://schemas.microsoft.com/office/drawing/2014/main" id="{DF71BFBD-506B-48D5-4D58-89878537FA93}"/>
              </a:ext>
            </a:extLst>
          </p:cNvPr>
          <p:cNvPicPr preferRelativeResize="0">
            <a:picLocks noGrp="1"/>
          </p:cNvPicPr>
          <p:nvPr>
            <p:ph type="body" idx="2"/>
          </p:nvPr>
        </p:nvPicPr>
        <p:blipFill rotWithShape="1">
          <a:blip r:embed="rId3">
            <a:alphaModFix/>
          </a:blip>
          <a:srcRect l="6240" t="13595" r="5635" b="18731"/>
          <a:stretch/>
        </p:blipFill>
        <p:spPr>
          <a:xfrm>
            <a:off x="6400800" y="2723648"/>
            <a:ext cx="5791199" cy="2598821"/>
          </a:xfrm>
          <a:prstGeom prst="rect">
            <a:avLst/>
          </a:prstGeom>
          <a:noFill/>
          <a:ln>
            <a:noFill/>
          </a:ln>
        </p:spPr>
      </p:pic>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E6058072-8126-4702-8D10-1D576929DE26}"/>
              </a:ext>
            </a:extLst>
          </p:cNvPr>
          <p:cNvSpPr txBox="1">
            <a:spLocks/>
          </p:cNvSpPr>
          <p:nvPr/>
        </p:nvSpPr>
        <p:spPr bwMode="auto">
          <a:xfrm>
            <a:off x="421241" y="321937"/>
            <a:ext cx="969803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1.   Introduction to culture-sensitive care</a:t>
            </a:r>
            <a:endParaRPr lang="en-US" altLang="fr-FR" sz="3600" b="1">
              <a:solidFill>
                <a:schemeClr val="bg2"/>
              </a:solidFill>
              <a:latin typeface="Open Sans" panose="020B0606030504020204" pitchFamily="34" charset="0"/>
              <a:cs typeface="Open Sans"/>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7</a:t>
            </a:fld>
            <a:endParaRPr lang="en-GB" altLang="fr-FR" sz="1400">
              <a:solidFill>
                <a:srgbClr val="4655AA"/>
              </a:solidFill>
              <a:latin typeface="Open Sans" panose="020B0606030504020204" pitchFamily="34" charset="0"/>
            </a:endParaRPr>
          </a:p>
        </p:txBody>
      </p:sp>
      <p:sp>
        <p:nvSpPr>
          <p:cNvPr id="13" name="Rectangle 17">
            <a:extLst>
              <a:ext uri="{FF2B5EF4-FFF2-40B4-BE49-F238E27FC236}">
                <a16:creationId xmlns:a16="http://schemas.microsoft.com/office/drawing/2014/main" id="{E3A6E577-DCA7-0635-7F70-CAA27B5274C6}"/>
              </a:ext>
            </a:extLst>
          </p:cNvPr>
          <p:cNvSpPr>
            <a:spLocks noChangeArrowheads="1"/>
          </p:cNvSpPr>
          <p:nvPr/>
        </p:nvSpPr>
        <p:spPr bwMode="auto">
          <a:xfrm>
            <a:off x="126980" y="1777097"/>
            <a:ext cx="11938037" cy="489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b="1">
                <a:solidFill>
                  <a:schemeClr val="tx2"/>
                </a:solidFill>
                <a:latin typeface="+mn-lt"/>
                <a:ea typeface="ヒラギノ角ゴ Pro W3"/>
                <a:cs typeface="Open Sans"/>
              </a:rPr>
              <a:t>Culture-sensitive care: definition</a:t>
            </a:r>
            <a:endParaRPr lang="en-US" b="1">
              <a:solidFill>
                <a:schemeClr val="tx2"/>
              </a:solidFill>
              <a:latin typeface="+mn-lt"/>
              <a:ea typeface="ヒラギノ角ゴ Pro W3"/>
              <a:cs typeface="Open Sans"/>
            </a:endParaRPr>
          </a:p>
          <a:p>
            <a:pPr>
              <a:lnSpc>
                <a:spcPct val="100000"/>
              </a:lnSpc>
              <a:spcBef>
                <a:spcPts val="0"/>
              </a:spcBef>
              <a:spcAft>
                <a:spcPts val="600"/>
              </a:spcAft>
              <a:buNone/>
            </a:pPr>
            <a:r>
              <a:rPr lang="en-US" sz="2200" b="1">
                <a:latin typeface="+mj-lt"/>
                <a:ea typeface="ヒラギノ角ゴ Pro W3"/>
                <a:cs typeface="Calibri Light"/>
              </a:rPr>
              <a:t>In culture-sensitive care, the caregiver:</a:t>
            </a:r>
          </a:p>
          <a:p>
            <a:pPr marL="609600" indent="-342900">
              <a:lnSpc>
                <a:spcPct val="100000"/>
              </a:lnSpc>
              <a:spcBef>
                <a:spcPts val="0"/>
              </a:spcBef>
              <a:spcAft>
                <a:spcPts val="600"/>
              </a:spcAft>
            </a:pPr>
            <a:r>
              <a:rPr lang="en-US" sz="2200">
                <a:latin typeface="+mj-lt"/>
                <a:ea typeface="ヒラギノ角ゴ Pro W3"/>
                <a:cs typeface="Calibri Light"/>
              </a:rPr>
              <a:t>is conscious about the presence of cultural differences and similarities between people, without making a value judgement (no labels of “better/worse”, “correct/incorrect”, etc.</a:t>
            </a:r>
          </a:p>
          <a:p>
            <a:pPr marL="609600" indent="-342900">
              <a:lnSpc>
                <a:spcPct val="100000"/>
              </a:lnSpc>
              <a:spcBef>
                <a:spcPts val="0"/>
              </a:spcBef>
              <a:spcAft>
                <a:spcPts val="600"/>
              </a:spcAft>
            </a:pPr>
            <a:r>
              <a:rPr lang="en-US" sz="2200">
                <a:latin typeface="+mj-lt"/>
                <a:ea typeface="ヒラギノ角ゴ Pro W3"/>
                <a:cs typeface="Calibri Light"/>
              </a:rPr>
              <a:t>is conscious about own values and norms, as well as </a:t>
            </a:r>
            <a:br>
              <a:rPr lang="en-US" sz="2200">
                <a:latin typeface="+mj-lt"/>
                <a:ea typeface="ヒラギノ角ゴ Pro W3"/>
                <a:cs typeface="Calibri Light"/>
              </a:rPr>
            </a:br>
            <a:r>
              <a:rPr lang="en-US" sz="2200">
                <a:latin typeface="+mj-lt"/>
                <a:ea typeface="ヒラギノ角ゴ Pro W3"/>
                <a:cs typeface="Calibri Light"/>
              </a:rPr>
              <a:t>(often invisible) prejudices and judgements </a:t>
            </a:r>
            <a:br>
              <a:rPr lang="en-US" sz="2200">
                <a:latin typeface="+mj-lt"/>
                <a:ea typeface="ヒラギノ角ゴ Pro W3"/>
                <a:cs typeface="Calibri Light"/>
              </a:rPr>
            </a:br>
            <a:r>
              <a:rPr lang="en-US" sz="2200">
                <a:latin typeface="+mj-lt"/>
                <a:ea typeface="ヒラギノ角ゴ Pro W3"/>
                <a:cs typeface="Calibri Light"/>
              </a:rPr>
              <a:t>within a culture.</a:t>
            </a:r>
          </a:p>
          <a:p>
            <a:pPr marL="609600" indent="-342900">
              <a:lnSpc>
                <a:spcPct val="100000"/>
              </a:lnSpc>
              <a:spcBef>
                <a:spcPts val="0"/>
              </a:spcBef>
              <a:spcAft>
                <a:spcPts val="600"/>
              </a:spcAft>
            </a:pPr>
            <a:r>
              <a:rPr lang="en-US" sz="2200">
                <a:latin typeface="+mj-lt"/>
                <a:ea typeface="ヒラギノ角ゴ Pro W3"/>
                <a:cs typeface="Calibri Light"/>
              </a:rPr>
              <a:t>respects and accepts the other.</a:t>
            </a:r>
          </a:p>
          <a:p>
            <a:pPr marL="609600" indent="-342900">
              <a:lnSpc>
                <a:spcPct val="100000"/>
              </a:lnSpc>
              <a:spcBef>
                <a:spcPts val="0"/>
              </a:spcBef>
              <a:spcAft>
                <a:spcPts val="600"/>
              </a:spcAft>
            </a:pPr>
            <a:r>
              <a:rPr lang="en-US" sz="2200">
                <a:latin typeface="+mj-lt"/>
                <a:ea typeface="ヒラギノ角ゴ Pro W3"/>
                <a:cs typeface="Calibri Light"/>
              </a:rPr>
              <a:t>understands that reality depends on one’s own </a:t>
            </a:r>
            <a:br>
              <a:rPr lang="en-US" sz="2200">
                <a:latin typeface="+mj-lt"/>
                <a:ea typeface="ヒラギノ角ゴ Pro W3"/>
                <a:cs typeface="Calibri Light"/>
              </a:rPr>
            </a:br>
            <a:r>
              <a:rPr lang="en-US" sz="2200">
                <a:latin typeface="+mj-lt"/>
                <a:ea typeface="ヒラギノ角ゴ Pro W3"/>
                <a:cs typeface="Calibri Light"/>
              </a:rPr>
              <a:t>experiences, religion, education, traditions, frames of reference, culture, etc. </a:t>
            </a:r>
          </a:p>
          <a:p>
            <a:pPr marL="609600" indent="-342900">
              <a:lnSpc>
                <a:spcPct val="100000"/>
              </a:lnSpc>
              <a:spcBef>
                <a:spcPts val="0"/>
              </a:spcBef>
              <a:spcAft>
                <a:spcPts val="600"/>
              </a:spcAft>
            </a:pPr>
            <a:r>
              <a:rPr lang="en-US" sz="2200">
                <a:latin typeface="+mj-lt"/>
                <a:ea typeface="ヒラギノ角ゴ Pro W3"/>
                <a:cs typeface="Calibri Light"/>
              </a:rPr>
              <a:t>will challenge own frames of reference, competences and “western” care relationship.</a:t>
            </a:r>
          </a:p>
          <a:p>
            <a:pPr marL="342900" indent="-342900">
              <a:spcBef>
                <a:spcPts val="600"/>
              </a:spcBef>
              <a:spcAft>
                <a:spcPts val="1200"/>
              </a:spcAft>
            </a:pPr>
            <a:endParaRPr lang="nl-BE" sz="2400">
              <a:latin typeface="Calibri Light"/>
              <a:ea typeface="ヒラギノ角ゴ Pro W3"/>
              <a:cs typeface="Calibri Light"/>
            </a:endParaRPr>
          </a:p>
        </p:txBody>
      </p:sp>
    </p:spTree>
    <p:extLst>
      <p:ext uri="{BB962C8B-B14F-4D97-AF65-F5344CB8AC3E}">
        <p14:creationId xmlns:p14="http://schemas.microsoft.com/office/powerpoint/2010/main" val="365363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E6058072-8126-4702-8D10-1D576929DE26}"/>
              </a:ext>
            </a:extLst>
          </p:cNvPr>
          <p:cNvSpPr txBox="1">
            <a:spLocks/>
          </p:cNvSpPr>
          <p:nvPr/>
        </p:nvSpPr>
        <p:spPr bwMode="auto">
          <a:xfrm>
            <a:off x="421241" y="321937"/>
            <a:ext cx="969803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1.   Introduction to culture-sensitive care</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697705" y="1846979"/>
            <a:ext cx="11145951"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a:spcBef>
                <a:spcPts val="600"/>
              </a:spcBef>
              <a:spcAft>
                <a:spcPts val="1200"/>
              </a:spcAft>
              <a:buNone/>
            </a:pPr>
            <a:endParaRPr lang="en-US" sz="2400">
              <a:latin typeface="+mj-lt"/>
              <a:ea typeface="ヒラギノ角ゴ Pro W3"/>
              <a:cs typeface="Calibri Light"/>
            </a:endParaRPr>
          </a:p>
          <a:p>
            <a:pPr marL="342900" indent="-342900">
              <a:spcBef>
                <a:spcPts val="600"/>
              </a:spcBef>
              <a:spcAft>
                <a:spcPts val="1200"/>
              </a:spcAft>
            </a:pPr>
            <a:endParaRPr lang="nl-BE" sz="2400">
              <a:latin typeface="Calibri Light"/>
              <a:ea typeface="ヒラギノ角ゴ Pro W3"/>
              <a:cs typeface="Calibri Light"/>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8</a:t>
            </a:fld>
            <a:endParaRPr lang="en-GB" altLang="fr-FR" sz="1400">
              <a:solidFill>
                <a:srgbClr val="4655AA"/>
              </a:solidFill>
              <a:latin typeface="Open Sans" panose="020B0606030504020204" pitchFamily="34" charset="0"/>
            </a:endParaRPr>
          </a:p>
        </p:txBody>
      </p:sp>
      <p:sp>
        <p:nvSpPr>
          <p:cNvPr id="13" name="Rectangle 17">
            <a:extLst>
              <a:ext uri="{FF2B5EF4-FFF2-40B4-BE49-F238E27FC236}">
                <a16:creationId xmlns:a16="http://schemas.microsoft.com/office/drawing/2014/main" id="{E3A6E577-DCA7-0635-7F70-CAA27B5274C6}"/>
              </a:ext>
            </a:extLst>
          </p:cNvPr>
          <p:cNvSpPr>
            <a:spLocks noChangeArrowheads="1"/>
          </p:cNvSpPr>
          <p:nvPr/>
        </p:nvSpPr>
        <p:spPr bwMode="auto">
          <a:xfrm>
            <a:off x="219187" y="1814170"/>
            <a:ext cx="6607139" cy="48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BE" b="1">
                <a:solidFill>
                  <a:schemeClr val="tx2"/>
                </a:solidFill>
                <a:latin typeface="+mn-lt"/>
                <a:ea typeface="ヒラギノ角ゴ Pro W3"/>
                <a:cs typeface="Open Sans"/>
              </a:rPr>
              <a:t>Culture-sensitive care: definition</a:t>
            </a:r>
            <a:endParaRPr lang="en-US" b="1">
              <a:solidFill>
                <a:schemeClr val="tx2"/>
              </a:solidFill>
              <a:latin typeface="+mn-lt"/>
              <a:ea typeface="ヒラギノ角ゴ Pro W3"/>
              <a:cs typeface="Open Sans"/>
            </a:endParaRPr>
          </a:p>
          <a:p>
            <a:pPr>
              <a:spcBef>
                <a:spcPts val="600"/>
              </a:spcBef>
              <a:spcAft>
                <a:spcPts val="1200"/>
              </a:spcAft>
              <a:buNone/>
            </a:pPr>
            <a:r>
              <a:rPr lang="nl-BE" sz="2200" b="1">
                <a:latin typeface="Calibri Light"/>
                <a:ea typeface="ヒラギノ角ゴ Pro W3"/>
                <a:cs typeface="Calibri Light"/>
              </a:rPr>
              <a:t>Culture-sensitivity is reflected in 3 aspects and is best attained through dialogue:</a:t>
            </a:r>
          </a:p>
          <a:p>
            <a:pPr marL="342900" indent="-342900">
              <a:spcBef>
                <a:spcPts val="600"/>
              </a:spcBef>
              <a:spcAft>
                <a:spcPts val="600"/>
              </a:spcAft>
            </a:pPr>
            <a:r>
              <a:rPr lang="nl-BE" sz="2200" b="1" u="sng">
                <a:solidFill>
                  <a:srgbClr val="7030A0"/>
                </a:solidFill>
                <a:latin typeface="Calibri Light"/>
                <a:ea typeface="ヒラギノ角ゴ Pro W3"/>
                <a:cs typeface="Calibri Light"/>
              </a:rPr>
              <a:t>Knowledge</a:t>
            </a:r>
            <a:r>
              <a:rPr lang="nl-BE" sz="2200">
                <a:latin typeface="Calibri Light"/>
                <a:ea typeface="ヒラギノ角ゴ Pro W3"/>
                <a:cs typeface="Calibri Light"/>
              </a:rPr>
              <a:t>: being open to learn about your own and the others’ culture, language, behaviour, customs and habits </a:t>
            </a:r>
          </a:p>
          <a:p>
            <a:pPr marL="342900" indent="-342900">
              <a:spcBef>
                <a:spcPts val="600"/>
              </a:spcBef>
              <a:spcAft>
                <a:spcPts val="600"/>
              </a:spcAft>
            </a:pPr>
            <a:r>
              <a:rPr lang="nl-BE" sz="2200" b="1" u="sng">
                <a:solidFill>
                  <a:srgbClr val="7030A0"/>
                </a:solidFill>
                <a:latin typeface="Calibri Light"/>
                <a:ea typeface="ヒラギノ角ゴ Pro W3"/>
                <a:cs typeface="Calibri Light"/>
              </a:rPr>
              <a:t>Skills</a:t>
            </a:r>
            <a:r>
              <a:rPr lang="nl-BE" sz="2200">
                <a:latin typeface="Calibri Light"/>
                <a:ea typeface="ヒラギノ角ゴ Pro W3"/>
                <a:cs typeface="Calibri Light"/>
              </a:rPr>
              <a:t>: empathic listening, adapting and asking questions about the experiences of the other</a:t>
            </a:r>
          </a:p>
          <a:p>
            <a:pPr marL="342900" indent="-342900">
              <a:spcBef>
                <a:spcPts val="600"/>
              </a:spcBef>
              <a:spcAft>
                <a:spcPts val="1200"/>
              </a:spcAft>
            </a:pPr>
            <a:r>
              <a:rPr lang="nl-BE" sz="2200" b="1" u="sng">
                <a:solidFill>
                  <a:srgbClr val="7030A0"/>
                </a:solidFill>
                <a:latin typeface="Calibri Light"/>
                <a:ea typeface="ヒラギノ角ゴ Pro W3"/>
                <a:cs typeface="Calibri Light"/>
              </a:rPr>
              <a:t>Attitude</a:t>
            </a:r>
            <a:r>
              <a:rPr lang="nl-BE" sz="2200">
                <a:latin typeface="Calibri Light"/>
                <a:ea typeface="ヒラギノ角ゴ Pro W3"/>
                <a:cs typeface="Calibri Light"/>
              </a:rPr>
              <a:t>: </a:t>
            </a:r>
            <a:r>
              <a:rPr lang="nl-BE" sz="2200" err="1">
                <a:latin typeface="Calibri Light"/>
                <a:ea typeface="ヒラギノ角ゴ Pro W3"/>
                <a:cs typeface="Calibri Light"/>
              </a:rPr>
              <a:t>lifelong</a:t>
            </a:r>
            <a:r>
              <a:rPr lang="nl-BE" sz="2200">
                <a:latin typeface="Calibri Light"/>
                <a:ea typeface="ヒラギノ角ゴ Pro W3"/>
                <a:cs typeface="Calibri Light"/>
              </a:rPr>
              <a:t> </a:t>
            </a:r>
            <a:r>
              <a:rPr lang="nl-BE" sz="2200" err="1">
                <a:latin typeface="Calibri Light"/>
                <a:ea typeface="ヒラギノ角ゴ Pro W3"/>
                <a:cs typeface="Calibri Light"/>
              </a:rPr>
              <a:t>process</a:t>
            </a:r>
            <a:r>
              <a:rPr lang="nl-BE" sz="2200">
                <a:latin typeface="Calibri Light"/>
                <a:ea typeface="ヒラギノ角ゴ Pro W3"/>
                <a:cs typeface="Calibri Light"/>
              </a:rPr>
              <a:t> of </a:t>
            </a:r>
            <a:r>
              <a:rPr lang="nl-BE" sz="2200" err="1">
                <a:latin typeface="Calibri Light"/>
                <a:ea typeface="ヒラギノ角ゴ Pro W3"/>
                <a:cs typeface="Calibri Light"/>
              </a:rPr>
              <a:t>being</a:t>
            </a:r>
            <a:r>
              <a:rPr lang="nl-BE" sz="2200">
                <a:latin typeface="Calibri Light"/>
                <a:ea typeface="ヒラギノ角ゴ Pro W3"/>
                <a:cs typeface="Calibri Light"/>
              </a:rPr>
              <a:t> </a:t>
            </a:r>
            <a:r>
              <a:rPr lang="nl-BE" sz="2200" err="1">
                <a:latin typeface="Calibri Light"/>
                <a:ea typeface="ヒラギノ角ゴ Pro W3"/>
                <a:cs typeface="Calibri Light"/>
              </a:rPr>
              <a:t>self-critical</a:t>
            </a:r>
            <a:r>
              <a:rPr lang="nl-BE" sz="2200">
                <a:latin typeface="Calibri Light"/>
                <a:ea typeface="ヒラギノ角ゴ Pro W3"/>
                <a:cs typeface="Calibri Light"/>
              </a:rPr>
              <a:t> and </a:t>
            </a:r>
            <a:r>
              <a:rPr lang="nl-BE" sz="2200" err="1">
                <a:latin typeface="Calibri Light"/>
                <a:ea typeface="ヒラギノ角ゴ Pro W3"/>
                <a:cs typeface="Calibri Light"/>
              </a:rPr>
              <a:t>self-conscious</a:t>
            </a:r>
            <a:r>
              <a:rPr lang="nl-BE" sz="2200">
                <a:latin typeface="Calibri Light"/>
                <a:ea typeface="ヒラギノ角ゴ Pro W3"/>
                <a:cs typeface="Calibri Light"/>
              </a:rPr>
              <a:t>, </a:t>
            </a:r>
            <a:r>
              <a:rPr lang="nl-BE" sz="2200" err="1">
                <a:latin typeface="Calibri Light"/>
                <a:ea typeface="ヒラギノ角ゴ Pro W3"/>
                <a:cs typeface="Calibri Light"/>
              </a:rPr>
              <a:t>taking</a:t>
            </a:r>
            <a:r>
              <a:rPr lang="nl-BE" sz="2200">
                <a:latin typeface="Calibri Light"/>
                <a:ea typeface="ヒラギノ角ゴ Pro W3"/>
                <a:cs typeface="Calibri Light"/>
              </a:rPr>
              <a:t> </a:t>
            </a:r>
            <a:r>
              <a:rPr lang="nl-BE" sz="2200" err="1">
                <a:latin typeface="Calibri Light"/>
                <a:ea typeface="ヒラギノ角ゴ Pro W3"/>
                <a:cs typeface="Calibri Light"/>
              </a:rPr>
              <a:t>an</a:t>
            </a:r>
            <a:r>
              <a:rPr lang="nl-BE" sz="2200">
                <a:latin typeface="Calibri Light"/>
                <a:ea typeface="ヒラギノ角ゴ Pro W3"/>
                <a:cs typeface="Calibri Light"/>
              </a:rPr>
              <a:t> </a:t>
            </a:r>
            <a:r>
              <a:rPr lang="nl-BE" sz="2200" err="1">
                <a:latin typeface="Calibri Light"/>
                <a:ea typeface="ヒラギノ角ゴ Pro W3"/>
                <a:cs typeface="Calibri Light"/>
              </a:rPr>
              <a:t>intersectional</a:t>
            </a:r>
            <a:r>
              <a:rPr lang="nl-BE" sz="2200">
                <a:latin typeface="Calibri Light"/>
                <a:ea typeface="ヒラギノ角ゴ Pro W3"/>
                <a:cs typeface="Calibri Light"/>
              </a:rPr>
              <a:t> approach, </a:t>
            </a:r>
            <a:r>
              <a:rPr lang="nl-BE" sz="2200" err="1">
                <a:latin typeface="Calibri Light"/>
                <a:ea typeface="ヒラギノ角ゴ Pro W3"/>
                <a:cs typeface="Calibri Light"/>
              </a:rPr>
              <a:t>transparency</a:t>
            </a:r>
            <a:r>
              <a:rPr lang="nl-BE" sz="2200">
                <a:latin typeface="Calibri Light"/>
                <a:ea typeface="ヒラギノ角ゴ Pro W3"/>
                <a:cs typeface="Calibri Light"/>
              </a:rPr>
              <a:t>, </a:t>
            </a:r>
            <a:r>
              <a:rPr lang="nl-BE" sz="2200" err="1">
                <a:latin typeface="Calibri Light"/>
                <a:ea typeface="ヒラギノ角ゴ Pro W3"/>
                <a:cs typeface="Calibri Light"/>
              </a:rPr>
              <a:t>openness</a:t>
            </a:r>
            <a:r>
              <a:rPr lang="nl-BE" sz="2200">
                <a:latin typeface="Calibri Light"/>
                <a:ea typeface="ヒラギノ角ゴ Pro W3"/>
                <a:cs typeface="Calibri Light"/>
              </a:rPr>
              <a:t> and </a:t>
            </a:r>
            <a:r>
              <a:rPr lang="nl-BE" sz="2200" err="1">
                <a:latin typeface="Calibri Light"/>
                <a:ea typeface="ヒラギノ角ゴ Pro W3"/>
                <a:cs typeface="Calibri Light"/>
              </a:rPr>
              <a:t>curiosity</a:t>
            </a:r>
            <a:r>
              <a:rPr lang="nl-BE" sz="2200">
                <a:latin typeface="Calibri Light"/>
                <a:ea typeface="ヒラギノ角ゴ Pro W3"/>
                <a:cs typeface="Calibri Light"/>
              </a:rPr>
              <a:t> </a:t>
            </a:r>
          </a:p>
          <a:p>
            <a:pPr marL="342900" indent="-342900">
              <a:spcBef>
                <a:spcPts val="600"/>
              </a:spcBef>
              <a:spcAft>
                <a:spcPts val="1200"/>
              </a:spcAft>
            </a:pPr>
            <a:endParaRPr lang="nl-BE" sz="2400">
              <a:latin typeface="Calibri Light"/>
              <a:ea typeface="ヒラギノ角ゴ Pro W3"/>
              <a:cs typeface="Calibri Light"/>
            </a:endParaRPr>
          </a:p>
        </p:txBody>
      </p:sp>
      <p:pic>
        <p:nvPicPr>
          <p:cNvPr id="4" name="Picture 3" descr="Diagram&#10;&#10;Description automatically generated">
            <a:extLst>
              <a:ext uri="{FF2B5EF4-FFF2-40B4-BE49-F238E27FC236}">
                <a16:creationId xmlns:a16="http://schemas.microsoft.com/office/drawing/2014/main" id="{8BE46AFA-552E-F441-CD52-C0D7834D6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818" y="823058"/>
            <a:ext cx="5963356" cy="5963356"/>
          </a:xfrm>
          <a:prstGeom prst="rect">
            <a:avLst/>
          </a:prstGeom>
        </p:spPr>
      </p:pic>
      <p:sp>
        <p:nvSpPr>
          <p:cNvPr id="6" name="TextBox 5">
            <a:extLst>
              <a:ext uri="{FF2B5EF4-FFF2-40B4-BE49-F238E27FC236}">
                <a16:creationId xmlns:a16="http://schemas.microsoft.com/office/drawing/2014/main" id="{B4330F18-DB8D-2E1E-2EFE-1DADC69C01B8}"/>
              </a:ext>
            </a:extLst>
          </p:cNvPr>
          <p:cNvSpPr txBox="1"/>
          <p:nvPr/>
        </p:nvSpPr>
        <p:spPr>
          <a:xfrm>
            <a:off x="9340496" y="5848576"/>
            <a:ext cx="40062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Source: </a:t>
            </a:r>
            <a:r>
              <a:rPr lang="en-US" sz="1200" err="1"/>
              <a:t>Talloen</a:t>
            </a:r>
            <a:r>
              <a:rPr lang="en-US" sz="1200"/>
              <a:t> &amp; </a:t>
            </a:r>
            <a:r>
              <a:rPr lang="en-US" sz="1200" err="1"/>
              <a:t>Vanmechelen</a:t>
            </a:r>
            <a:r>
              <a:rPr lang="en-US" sz="1200"/>
              <a:t> (2018)</a:t>
            </a:r>
            <a:endParaRPr lang="en-US" sz="1200">
              <a:cs typeface="Calibri"/>
            </a:endParaRPr>
          </a:p>
        </p:txBody>
      </p:sp>
    </p:spTree>
    <p:extLst>
      <p:ext uri="{BB962C8B-B14F-4D97-AF65-F5344CB8AC3E}">
        <p14:creationId xmlns:p14="http://schemas.microsoft.com/office/powerpoint/2010/main" val="390513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614467C5-F738-43F1-A4A1-354A75D65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2"/>
            <a:ext cx="12191999" cy="1634653"/>
          </a:xfrm>
          <a:prstGeom prst="rect">
            <a:avLst/>
          </a:prstGeom>
        </p:spPr>
      </p:pic>
      <p:sp>
        <p:nvSpPr>
          <p:cNvPr id="9" name="Title 19">
            <a:extLst>
              <a:ext uri="{FF2B5EF4-FFF2-40B4-BE49-F238E27FC236}">
                <a16:creationId xmlns:a16="http://schemas.microsoft.com/office/drawing/2014/main" id="{E6058072-8126-4702-8D10-1D576929DE26}"/>
              </a:ext>
            </a:extLst>
          </p:cNvPr>
          <p:cNvSpPr txBox="1">
            <a:spLocks/>
          </p:cNvSpPr>
          <p:nvPr/>
        </p:nvSpPr>
        <p:spPr bwMode="auto">
          <a:xfrm>
            <a:off x="431825" y="523020"/>
            <a:ext cx="8269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ct val="0"/>
              </a:spcBef>
              <a:buNone/>
            </a:pPr>
            <a:r>
              <a:rPr lang="en-US" altLang="fr-FR" sz="3600" b="1">
                <a:solidFill>
                  <a:schemeClr val="bg2"/>
                </a:solidFill>
                <a:latin typeface="Open Sans"/>
                <a:ea typeface="ヒラギノ角ゴ Pro W3"/>
                <a:cs typeface="Open Sans"/>
              </a:rPr>
              <a:t>2.   Breaking Taboos</a:t>
            </a:r>
            <a:endParaRPr lang="en-US" altLang="fr-FR" sz="3600" b="1">
              <a:solidFill>
                <a:schemeClr val="bg2"/>
              </a:solidFill>
              <a:latin typeface="Open Sans" panose="020B0606030504020204" pitchFamily="34" charset="0"/>
              <a:cs typeface="Open Sans"/>
            </a:endParaRPr>
          </a:p>
        </p:txBody>
      </p:sp>
      <p:sp>
        <p:nvSpPr>
          <p:cNvPr id="12" name="Rectangle 17">
            <a:extLst>
              <a:ext uri="{FF2B5EF4-FFF2-40B4-BE49-F238E27FC236}">
                <a16:creationId xmlns:a16="http://schemas.microsoft.com/office/drawing/2014/main" id="{1F130FAC-49FB-4066-A9D5-B7582EE74452}"/>
              </a:ext>
            </a:extLst>
          </p:cNvPr>
          <p:cNvSpPr>
            <a:spLocks noChangeArrowheads="1"/>
          </p:cNvSpPr>
          <p:nvPr/>
        </p:nvSpPr>
        <p:spPr bwMode="auto">
          <a:xfrm>
            <a:off x="523023" y="1808260"/>
            <a:ext cx="11145951" cy="490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554038">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defTabSz="554038">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defTabSz="554038">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defTabSz="554038">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defTabSz="554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spcBef>
                <a:spcPts val="600"/>
              </a:spcBef>
              <a:spcAft>
                <a:spcPts val="1200"/>
              </a:spcAft>
              <a:buNone/>
            </a:pPr>
            <a:r>
              <a:rPr lang="nl" b="1">
                <a:solidFill>
                  <a:schemeClr val="tx2"/>
                </a:solidFill>
                <a:latin typeface="+mn-lt"/>
                <a:ea typeface="+mj-lt"/>
                <a:cs typeface="+mj-lt"/>
              </a:rPr>
              <a:t>2.1. </a:t>
            </a:r>
            <a:r>
              <a:rPr lang="en-US" b="1">
                <a:solidFill>
                  <a:schemeClr val="tx2"/>
                </a:solidFill>
                <a:latin typeface="+mn-lt"/>
                <a:ea typeface="+mj-lt"/>
                <a:cs typeface="+mj-lt"/>
              </a:rPr>
              <a:t>Introduction</a:t>
            </a:r>
            <a:endParaRPr lang="nl-BE" altLang="fr-FR" b="1">
              <a:solidFill>
                <a:schemeClr val="tx2"/>
              </a:solidFill>
              <a:latin typeface="+mn-lt"/>
              <a:ea typeface="ヒラギノ角ゴ Pro W3"/>
              <a:cs typeface="Open Sans"/>
            </a:endParaRPr>
          </a:p>
          <a:p>
            <a:pPr algn="ctr">
              <a:spcBef>
                <a:spcPts val="600"/>
              </a:spcBef>
              <a:spcAft>
                <a:spcPts val="1200"/>
              </a:spcAft>
              <a:buNone/>
            </a:pPr>
            <a:r>
              <a:rPr lang="nl-BE" altLang="fr-FR" sz="2200" b="1" i="1">
                <a:latin typeface="+mj-lt"/>
                <a:ea typeface="ヒラギノ角ゴ Pro W3"/>
                <a:cs typeface="Open Sans"/>
              </a:rPr>
              <a:t>Video:  </a:t>
            </a:r>
            <a:r>
              <a:rPr lang="nl-BE" sz="2200" u="sng">
                <a:latin typeface="+mj-lt"/>
                <a:ea typeface="ヒラギノ角ゴ Pro W3"/>
                <a:cs typeface="Calibri Light"/>
              </a:rPr>
              <a:t>https://www.youtube.com/watch?v=jSsI0LRVpEM&amp;t=1s</a:t>
            </a:r>
            <a:br>
              <a:rPr lang="nl-BE" sz="2200">
                <a:latin typeface="+mj-lt"/>
                <a:ea typeface="ヒラギノ角ゴ Pro W3"/>
                <a:cs typeface="Calibri Light"/>
              </a:rPr>
            </a:br>
            <a:r>
              <a:rPr lang="en-US" sz="2200" err="1">
                <a:latin typeface="+mj-lt"/>
                <a:ea typeface="ヒラギノ角ゴ Pro W3"/>
                <a:cs typeface="Calibri Light"/>
              </a:rPr>
              <a:t>Marrokiat</a:t>
            </a:r>
            <a:r>
              <a:rPr lang="en-US" sz="2200">
                <a:latin typeface="+mj-lt"/>
                <a:ea typeface="ヒラギノ角ゴ Pro W3"/>
                <a:cs typeface="Calibri Light"/>
              </a:rPr>
              <a:t> – Episode 5, courtesy of </a:t>
            </a:r>
            <a:r>
              <a:rPr lang="en-US" sz="2200" err="1">
                <a:latin typeface="+mj-lt"/>
                <a:ea typeface="ヒラギノ角ゴ Pro W3"/>
                <a:cs typeface="Calibri Light"/>
              </a:rPr>
              <a:t>Jawjab</a:t>
            </a:r>
            <a:endParaRPr lang="nl-BE" sz="2200">
              <a:latin typeface="+mj-lt"/>
              <a:ea typeface="ヒラギノ角ゴ Pro W3"/>
              <a:cs typeface="Calibri Light"/>
            </a:endParaRPr>
          </a:p>
          <a:p>
            <a:pPr marL="719455" indent="-342900">
              <a:spcBef>
                <a:spcPts val="600"/>
              </a:spcBef>
              <a:spcAft>
                <a:spcPts val="1200"/>
              </a:spcAft>
            </a:pPr>
            <a:r>
              <a:rPr lang="en-US" sz="2400" b="1">
                <a:latin typeface="+mj-lt"/>
                <a:ea typeface="ヒラギノ角ゴ Pro W3"/>
                <a:cs typeface="Calibri Light"/>
              </a:rPr>
              <a:t>Sexuality</a:t>
            </a:r>
            <a:r>
              <a:rPr lang="en-US" sz="2400">
                <a:latin typeface="+mj-lt"/>
                <a:ea typeface="ヒラギノ角ゴ Pro W3"/>
                <a:cs typeface="Calibri Light"/>
              </a:rPr>
              <a:t> is an example of a taboo and is generally one of the biggest topics of taboo, particularly for newcomers.</a:t>
            </a:r>
          </a:p>
          <a:p>
            <a:pPr marL="720000" indent="-342900">
              <a:spcBef>
                <a:spcPts val="600"/>
              </a:spcBef>
              <a:spcAft>
                <a:spcPts val="1200"/>
              </a:spcAft>
            </a:pPr>
            <a:r>
              <a:rPr lang="en-US" sz="2400">
                <a:latin typeface="+mj-lt"/>
                <a:ea typeface="ヒラギノ角ゴ Pro W3"/>
                <a:cs typeface="Calibri Light"/>
              </a:rPr>
              <a:t>Sexuality is sometimes linked to the honor of a family and goes hand-in-hand with power relations. If this honor has been violated, it should be restored, if necessary, by using violence (</a:t>
            </a:r>
            <a:r>
              <a:rPr lang="en-US" sz="2400" b="1">
                <a:latin typeface="+mj-lt"/>
                <a:ea typeface="ヒラギノ角ゴ Pro W3"/>
                <a:cs typeface="Calibri Light"/>
              </a:rPr>
              <a:t>honor-related violence</a:t>
            </a:r>
            <a:r>
              <a:rPr lang="en-US" sz="2400">
                <a:latin typeface="+mj-lt"/>
                <a:ea typeface="ヒラギノ角ゴ Pro W3"/>
                <a:cs typeface="Calibri Light"/>
              </a:rPr>
              <a:t>).</a:t>
            </a:r>
            <a:endParaRPr lang="nl-BE" sz="2400">
              <a:latin typeface="+mj-lt"/>
              <a:ea typeface="ヒラギノ角ゴ Pro W3"/>
              <a:cs typeface="Calibri Light"/>
            </a:endParaRPr>
          </a:p>
          <a:p>
            <a:pPr marL="720000" indent="-342900">
              <a:spcBef>
                <a:spcPts val="600"/>
              </a:spcBef>
              <a:spcAft>
                <a:spcPts val="1200"/>
              </a:spcAft>
            </a:pPr>
            <a:r>
              <a:rPr lang="en-US" sz="2400">
                <a:latin typeface="+mj-lt"/>
                <a:ea typeface="ヒラギノ角ゴ Pro W3"/>
                <a:cs typeface="Calibri Light"/>
              </a:rPr>
              <a:t>There can be great </a:t>
            </a:r>
            <a:r>
              <a:rPr lang="en-US" sz="2400" b="1">
                <a:latin typeface="+mj-lt"/>
                <a:ea typeface="ヒラギノ角ゴ Pro W3"/>
                <a:cs typeface="Calibri Light"/>
              </a:rPr>
              <a:t>differences in sexual values and norms</a:t>
            </a:r>
            <a:r>
              <a:rPr lang="en-US" sz="2400">
                <a:latin typeface="+mj-lt"/>
                <a:ea typeface="ヒラギノ角ゴ Pro W3"/>
                <a:cs typeface="Calibri Light"/>
              </a:rPr>
              <a:t>, manners, male-female relationships and other gender roles between country of origin and current context.</a:t>
            </a:r>
          </a:p>
          <a:p>
            <a:pPr marL="342900" indent="-342900">
              <a:spcBef>
                <a:spcPts val="600"/>
              </a:spcBef>
              <a:spcAft>
                <a:spcPts val="1200"/>
              </a:spcAft>
            </a:pPr>
            <a:endParaRPr lang="nl-BE" sz="2400">
              <a:latin typeface="Calibri Light"/>
              <a:ea typeface="ヒラギノ角ゴ Pro W3"/>
              <a:cs typeface="Calibri Light"/>
            </a:endParaRPr>
          </a:p>
        </p:txBody>
      </p:sp>
      <p:sp>
        <p:nvSpPr>
          <p:cNvPr id="5" name="TextBox 10">
            <a:extLst>
              <a:ext uri="{FF2B5EF4-FFF2-40B4-BE49-F238E27FC236}">
                <a16:creationId xmlns:a16="http://schemas.microsoft.com/office/drawing/2014/main" id="{FCEE4FAC-AD05-4D89-B8DE-37A03B35B6F0}"/>
              </a:ext>
            </a:extLst>
          </p:cNvPr>
          <p:cNvSpPr txBox="1">
            <a:spLocks noChangeArrowheads="1"/>
          </p:cNvSpPr>
          <p:nvPr/>
        </p:nvSpPr>
        <p:spPr bwMode="auto">
          <a:xfrm>
            <a:off x="465138" y="6378742"/>
            <a:ext cx="465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ヒラギノ角ゴ Pro W3" pitchFamily="-86" charset="-128"/>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ヒラギノ角ゴ Pro W3" pitchFamily="-86"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ヒラギノ角ゴ Pro W3" pitchFamily="-86"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ヒラギノ角ゴ Pro W3" pitchFamily="-86" charset="-128"/>
              </a:defRPr>
            </a:lvl9pPr>
          </a:lstStyle>
          <a:p>
            <a:pPr algn="ctr" eaLnBrk="1" hangingPunct="1">
              <a:lnSpc>
                <a:spcPct val="100000"/>
              </a:lnSpc>
              <a:spcBef>
                <a:spcPct val="0"/>
              </a:spcBef>
              <a:buFontTx/>
              <a:buNone/>
            </a:pPr>
            <a:fld id="{98321741-88CC-4CE2-AD79-EA2E0644396F}" type="slidenum">
              <a:rPr lang="en-GB" altLang="fr-FR" sz="1400">
                <a:solidFill>
                  <a:srgbClr val="4655AA"/>
                </a:solidFill>
                <a:latin typeface="Open Sans" panose="020B0606030504020204" pitchFamily="34" charset="0"/>
              </a:rPr>
              <a:pPr algn="ctr" eaLnBrk="1" hangingPunct="1">
                <a:lnSpc>
                  <a:spcPct val="100000"/>
                </a:lnSpc>
                <a:spcBef>
                  <a:spcPct val="0"/>
                </a:spcBef>
                <a:buFontTx/>
                <a:buNone/>
              </a:pPr>
              <a:t>9</a:t>
            </a:fld>
            <a:endParaRPr lang="en-GB" altLang="fr-FR" sz="1400">
              <a:solidFill>
                <a:srgbClr val="4655AA"/>
              </a:solidFill>
              <a:latin typeface="Open Sans" panose="020B0606030504020204" pitchFamily="34" charset="0"/>
            </a:endParaRPr>
          </a:p>
        </p:txBody>
      </p:sp>
    </p:spTree>
    <p:extLst>
      <p:ext uri="{BB962C8B-B14F-4D97-AF65-F5344CB8AC3E}">
        <p14:creationId xmlns:p14="http://schemas.microsoft.com/office/powerpoint/2010/main" val="4147174630"/>
      </p:ext>
    </p:extLst>
  </p:cSld>
  <p:clrMapOvr>
    <a:masterClrMapping/>
  </p:clrMapOvr>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d971d6-d63e-4342-b57e-e977edae1232">
      <Terms xmlns="http://schemas.microsoft.com/office/infopath/2007/PartnerControls"/>
    </lcf76f155ced4ddcb4097134ff3c332f>
    <TaxCatchAll xmlns="615cb3f6-5843-4eec-bd82-d68f24acff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79EB9CD9F8B1458362724C925B5E8D" ma:contentTypeVersion="16" ma:contentTypeDescription="Create a new document." ma:contentTypeScope="" ma:versionID="78f37ae5b7a86e96bc84e1dbda7a3e3a">
  <xsd:schema xmlns:xsd="http://www.w3.org/2001/XMLSchema" xmlns:xs="http://www.w3.org/2001/XMLSchema" xmlns:p="http://schemas.microsoft.com/office/2006/metadata/properties" xmlns:ns2="dfd971d6-d63e-4342-b57e-e977edae1232" xmlns:ns3="615cb3f6-5843-4eec-bd82-d68f24acffb0" targetNamespace="http://schemas.microsoft.com/office/2006/metadata/properties" ma:root="true" ma:fieldsID="2b73804d8b2f903378756c5f47605e3e" ns2:_="" ns3:_="">
    <xsd:import namespace="dfd971d6-d63e-4342-b57e-e977edae1232"/>
    <xsd:import namespace="615cb3f6-5843-4eec-bd82-d68f24acff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971d6-d63e-4342-b57e-e977edae12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5cb3f6-5843-4eec-bd82-d68f24acff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a7d557a-67bf-4ffa-984e-df1658d02e5f}" ma:internalName="TaxCatchAll" ma:showField="CatchAllData" ma:web="615cb3f6-5843-4eec-bd82-d68f24acff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8686DB-4C66-4284-9E29-96C7A79069CC}">
  <ds:schemaRefs>
    <ds:schemaRef ds:uri="http://schemas.microsoft.com/office/2006/documentManagement/types"/>
    <ds:schemaRef ds:uri="http://purl.org/dc/elements/1.1/"/>
    <ds:schemaRef ds:uri="615cb3f6-5843-4eec-bd82-d68f24acffb0"/>
    <ds:schemaRef ds:uri="http://purl.org/dc/dcmitype/"/>
    <ds:schemaRef ds:uri="http://www.w3.org/XML/1998/namespace"/>
    <ds:schemaRef ds:uri="http://schemas.microsoft.com/office/infopath/2007/PartnerControls"/>
    <ds:schemaRef ds:uri="http://schemas.openxmlformats.org/package/2006/metadata/core-properties"/>
    <ds:schemaRef ds:uri="dfd971d6-d63e-4342-b57e-e977edae123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332CA61-E49C-457D-ABBB-C68DC8C35CF5}">
  <ds:schemaRefs>
    <ds:schemaRef ds:uri="http://schemas.microsoft.com/sharepoint/v3/contenttype/forms"/>
  </ds:schemaRefs>
</ds:datastoreItem>
</file>

<file path=customXml/itemProps3.xml><?xml version="1.0" encoding="utf-8"?>
<ds:datastoreItem xmlns:ds="http://schemas.openxmlformats.org/officeDocument/2006/customXml" ds:itemID="{9E8A0926-E6C8-4A7A-9808-B7F3911A562D}">
  <ds:schemaRefs>
    <ds:schemaRef ds:uri="615cb3f6-5843-4eec-bd82-d68f24acffb0"/>
    <ds:schemaRef ds:uri="dfd971d6-d63e-4342-b57e-e977edae12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5123</Words>
  <Application>Microsoft Office PowerPoint</Application>
  <PresentationFormat>Widescreen</PresentationFormat>
  <Paragraphs>490</Paragraphs>
  <Slides>48</Slides>
  <Notes>28</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Thème Office</vt:lpstr>
      <vt:lpstr>PowerPoint Presentation</vt:lpstr>
      <vt:lpstr>PowerPoint Presentation</vt:lpstr>
      <vt:lpstr>Extra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module</dc:title>
  <dc:creator>Fatima Zohra Azeroual</dc:creator>
  <cp:lastModifiedBy>AYDEMIR Aylin</cp:lastModifiedBy>
  <cp:revision>8</cp:revision>
  <dcterms:created xsi:type="dcterms:W3CDTF">2021-05-28T06:37:26Z</dcterms:created>
  <dcterms:modified xsi:type="dcterms:W3CDTF">2022-10-28T13:10:58Z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0x0101003F79EB9CD9F8B1458362724C925B5E8D</vt:lpwstr>
  </property>
  <property fmtid="{D5CDD505-2E9C-101B-9397-08002B2CF9AE}" pid="3" name="MSIP_Label_2059aa38-f392-4105-be92-628035578272_Enabled">
    <vt:lpwstr>true</vt:lpwstr>
  </property>
  <property fmtid="{D5CDD505-2E9C-101B-9397-08002B2CF9AE}" pid="4" name="MSIP_Label_2059aa38-f392-4105-be92-628035578272_SetDate">
    <vt:lpwstr>2021-05-31T06:56:12Z</vt:lpwstr>
  </property>
  <property fmtid="{D5CDD505-2E9C-101B-9397-08002B2CF9AE}" pid="5" name="MSIP_Label_2059aa38-f392-4105-be92-628035578272_Method">
    <vt:lpwstr>Standard</vt:lpwstr>
  </property>
  <property fmtid="{D5CDD505-2E9C-101B-9397-08002B2CF9AE}" pid="6" name="MSIP_Label_2059aa38-f392-4105-be92-628035578272_Name">
    <vt:lpwstr>IOMLb0020IN123173</vt:lpwstr>
  </property>
  <property fmtid="{D5CDD505-2E9C-101B-9397-08002B2CF9AE}" pid="7" name="MSIP_Label_2059aa38-f392-4105-be92-628035578272_SiteId">
    <vt:lpwstr>1588262d-23fb-43b4-bd6e-bce49c8e6186</vt:lpwstr>
  </property>
  <property fmtid="{D5CDD505-2E9C-101B-9397-08002B2CF9AE}" pid="8" name="MSIP_Label_2059aa38-f392-4105-be92-628035578272_ActionId">
    <vt:lpwstr>fee15816-960b-4e6d-a373-69f48c19f244</vt:lpwstr>
  </property>
  <property fmtid="{D5CDD505-2E9C-101B-9397-08002B2CF9AE}" pid="9" name="MSIP_Label_2059aa38-f392-4105-be92-628035578272_ContentBits">
    <vt:lpwstr>0</vt:lpwstr>
  </property>
  <property fmtid="{D5CDD505-2E9C-101B-9397-08002B2CF9AE}" pid="10" name="MediaServiceImageTags">
    <vt:lpwstr/>
  </property>
</Properties>
</file>